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1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7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C0872D-24DE-4F1D-8981-34EECA03B0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E6824E9-4B1D-4B54-B7D7-CF5992E57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96706F2-10BC-4D69-8128-1068F7A12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8FA0C-93C0-478B-83C6-9DA3F43ADC18}" type="datetimeFigureOut">
              <a:rPr lang="cs-CZ" smtClean="0"/>
              <a:t>16.05.2020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ACBF8D6-8C97-4D22-B90A-11FBEB312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878DBB5-D3AB-416F-B54F-6709679EA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7B094-CFB0-44C4-BB68-C0F438E80F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9912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E52B43-5DDF-4707-A08F-FCD423321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17E620F-D2F8-460F-B88D-992258418D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430B1B5-F325-45C3-8BEA-1ECDD2232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8FA0C-93C0-478B-83C6-9DA3F43ADC18}" type="datetimeFigureOut">
              <a:rPr lang="cs-CZ" smtClean="0"/>
              <a:t>16.05.2020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0BE7A08-3722-40F1-9796-57FD9BE65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8931DCC-9369-4431-93CF-E64500CCF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7B094-CFB0-44C4-BB68-C0F438E80F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7325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59AC94E-DA0C-4051-A14F-FC407D3C7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35FF33A-9DCE-4D2B-8440-26D8754B6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115A8C6-56D5-42CF-A156-4F8329C20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8FA0C-93C0-478B-83C6-9DA3F43ADC18}" type="datetimeFigureOut">
              <a:rPr lang="cs-CZ" smtClean="0"/>
              <a:t>16.05.2020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FBD5712-9219-4B0A-A1F9-DADF56B6D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73E8984-EE08-4E46-8FC1-26A802AC1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7B094-CFB0-44C4-BB68-C0F438E80F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7802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2449C8-0243-476E-874A-0B91B3D3F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8264538-08B2-463E-811A-6918C08328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0066A2C-3850-473B-A73C-98455AFCF3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45F4BFD-63E0-41DA-BED7-E254A5C24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8FA0C-93C0-478B-83C6-9DA3F43ADC18}" type="datetimeFigureOut">
              <a:rPr lang="cs-CZ" smtClean="0"/>
              <a:t>16.05.2020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3D4245C-C614-4F2E-8410-1CFB96877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C769873-0ED5-4C77-B6C3-74D91D5A3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7B094-CFB0-44C4-BB68-C0F438E80F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1192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4A3502-197A-474D-A526-9FE40752E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C473F1F-89F5-4AD6-B1B5-DE9C654DAD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9DEA178-25C8-4481-BAE3-4B190BF638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876179A-284E-455F-968C-15D84089C6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71EEE14-E7C6-4B31-877D-4C5A8C21AA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9C817E4E-5EF6-4A79-A236-FD24BFA15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8FA0C-93C0-478B-83C6-9DA3F43ADC18}" type="datetimeFigureOut">
              <a:rPr lang="cs-CZ" smtClean="0"/>
              <a:t>16.05.2020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0C2FFE1E-B7A5-48F3-92CE-D1E32AD13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5A9724D-F402-4171-96B7-402219333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7B094-CFB0-44C4-BB68-C0F438E80F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96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ED2E27-CEC2-46F4-98DA-4801CBCA0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1AF61AE-A882-4660-A6A8-174D0D138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8FA0C-93C0-478B-83C6-9DA3F43ADC18}" type="datetimeFigureOut">
              <a:rPr lang="cs-CZ" smtClean="0"/>
              <a:t>16.05.2020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F016DA6-8B4E-413C-BEED-A8D7DEA9B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D986FA2-145D-4F2E-8ED1-8ADAE0C64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7B094-CFB0-44C4-BB68-C0F438E80F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8100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9D532472-2D88-4D95-81B5-8F550AC74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8FA0C-93C0-478B-83C6-9DA3F43ADC18}" type="datetimeFigureOut">
              <a:rPr lang="cs-CZ" smtClean="0"/>
              <a:t>16.05.2020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D53F6AE-0C69-4F33-B3C3-94CC4A01D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05C6991-D93E-4B4C-8463-F8E11A0FE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7B094-CFB0-44C4-BB68-C0F438E80F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3017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EE2852-E54A-42DD-A527-88256C846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2170F32-50DA-4A71-9BAE-6A1E00184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38B3367-2303-4EB8-908E-4D4A9EB0D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2CBAB4E-659A-4E52-BAA0-DD06C7682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8FA0C-93C0-478B-83C6-9DA3F43ADC18}" type="datetimeFigureOut">
              <a:rPr lang="cs-CZ" smtClean="0"/>
              <a:t>16.05.2020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2D14402-B172-4F02-8C18-7A487B2CA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32A0F08-9C1D-4156-9DD6-A746971B3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7B094-CFB0-44C4-BB68-C0F438E80F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7937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5D3B32-2ED1-4452-9CEE-5ECBA908F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8A26546-3D11-430A-9432-5F8E91DD78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A58AC2F-FED7-4FDD-924B-58DB671DF2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5CA43AD-63B4-496B-B536-6B44BA271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8FA0C-93C0-478B-83C6-9DA3F43ADC18}" type="datetimeFigureOut">
              <a:rPr lang="cs-CZ" smtClean="0"/>
              <a:t>16.05.2020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3CDD8DD-D0E2-4554-851B-100BE1494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581B0D7-310B-4A39-8C5C-F9A584507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7B094-CFB0-44C4-BB68-C0F438E80F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4117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CFCB58-FCEF-4472-A02D-86A4ED15A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F141D09-E7C7-44A8-BB23-372899EA2B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1543482-0980-4035-B0DE-8DC7C2FDD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8FA0C-93C0-478B-83C6-9DA3F43ADC18}" type="datetimeFigureOut">
              <a:rPr lang="cs-CZ" smtClean="0"/>
              <a:t>16.05.2020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5CD5D92-FC76-4425-9EDF-AE9AAFC88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7137B9C-F2E1-4802-AB15-C651087E0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7B094-CFB0-44C4-BB68-C0F438E80F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5465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2F26116D-615B-4934-9563-51F985ECD6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D2D6563-3080-4090-B621-3ADA485157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17238C6-11A7-4394-8D69-868DAC6FF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8FA0C-93C0-478B-83C6-9DA3F43ADC18}" type="datetimeFigureOut">
              <a:rPr lang="cs-CZ" smtClean="0"/>
              <a:t>16.05.2020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53E39C1-C37E-4073-BE13-88392498B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AA9C1DE-443C-4A14-99C9-2DF8FBA50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7B094-CFB0-44C4-BB68-C0F438E80F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3990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E8EFE1A8-BDD9-41D3-AF22-98A56F589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90BEE6D-9915-48C9-8976-4ECB39DD6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BB668E4-FB72-425F-A406-BFB9459D1F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8FA0C-93C0-478B-83C6-9DA3F43ADC18}" type="datetimeFigureOut">
              <a:rPr lang="cs-CZ" smtClean="0"/>
              <a:t>16.05.2020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09AF049-F498-4ADE-805D-CF6FB9448D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0D1769A-24E6-4123-9039-31F04725B5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7B094-CFB0-44C4-BB68-C0F438E80F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1230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9.xml"/><Relationship Id="rId18" Type="http://schemas.openxmlformats.org/officeDocument/2006/relationships/slide" Target="slide10.xml"/><Relationship Id="rId26" Type="http://schemas.openxmlformats.org/officeDocument/2006/relationships/slide" Target="slide26.xml"/><Relationship Id="rId3" Type="http://schemas.openxmlformats.org/officeDocument/2006/relationships/slide" Target="slide7.xml"/><Relationship Id="rId21" Type="http://schemas.openxmlformats.org/officeDocument/2006/relationships/slide" Target="slide25.xml"/><Relationship Id="rId7" Type="http://schemas.openxmlformats.org/officeDocument/2006/relationships/slide" Target="slide3.xml"/><Relationship Id="rId12" Type="http://schemas.openxmlformats.org/officeDocument/2006/relationships/slide" Target="slide4.xml"/><Relationship Id="rId17" Type="http://schemas.openxmlformats.org/officeDocument/2006/relationships/slide" Target="slide5.xml"/><Relationship Id="rId25" Type="http://schemas.openxmlformats.org/officeDocument/2006/relationships/slide" Target="slide21.xml"/><Relationship Id="rId2" Type="http://schemas.openxmlformats.org/officeDocument/2006/relationships/slide" Target="slide2.xml"/><Relationship Id="rId16" Type="http://schemas.openxmlformats.org/officeDocument/2006/relationships/slide" Target="slide24.xml"/><Relationship Id="rId20" Type="http://schemas.openxmlformats.org/officeDocument/2006/relationships/slide" Target="slide20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2.xml"/><Relationship Id="rId11" Type="http://schemas.openxmlformats.org/officeDocument/2006/relationships/slide" Target="slide23.xml"/><Relationship Id="rId24" Type="http://schemas.openxmlformats.org/officeDocument/2006/relationships/slide" Target="slide16.xml"/><Relationship Id="rId5" Type="http://schemas.openxmlformats.org/officeDocument/2006/relationships/slide" Target="slide17.xml"/><Relationship Id="rId15" Type="http://schemas.openxmlformats.org/officeDocument/2006/relationships/slide" Target="slide19.xml"/><Relationship Id="rId23" Type="http://schemas.openxmlformats.org/officeDocument/2006/relationships/slide" Target="slide11.xml"/><Relationship Id="rId10" Type="http://schemas.openxmlformats.org/officeDocument/2006/relationships/slide" Target="slide18.xml"/><Relationship Id="rId19" Type="http://schemas.openxmlformats.org/officeDocument/2006/relationships/slide" Target="slide15.xml"/><Relationship Id="rId4" Type="http://schemas.openxmlformats.org/officeDocument/2006/relationships/slide" Target="slide12.xml"/><Relationship Id="rId9" Type="http://schemas.openxmlformats.org/officeDocument/2006/relationships/slide" Target="slide13.xml"/><Relationship Id="rId14" Type="http://schemas.openxmlformats.org/officeDocument/2006/relationships/slide" Target="slide14.xml"/><Relationship Id="rId22" Type="http://schemas.openxmlformats.org/officeDocument/2006/relationships/slide" Target="slide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4">
            <a:extLst>
              <a:ext uri="{FF2B5EF4-FFF2-40B4-BE49-F238E27FC236}">
                <a16:creationId xmlns:a16="http://schemas.microsoft.com/office/drawing/2014/main" id="{426472AA-9235-47C0-BAEE-AA90A87597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747411"/>
              </p:ext>
            </p:extLst>
          </p:nvPr>
        </p:nvGraphicFramePr>
        <p:xfrm>
          <a:off x="145774" y="1205947"/>
          <a:ext cx="11913705" cy="5552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2741">
                  <a:extLst>
                    <a:ext uri="{9D8B030D-6E8A-4147-A177-3AD203B41FA5}">
                      <a16:colId xmlns:a16="http://schemas.microsoft.com/office/drawing/2014/main" val="1994294614"/>
                    </a:ext>
                  </a:extLst>
                </a:gridCol>
                <a:gridCol w="2382741">
                  <a:extLst>
                    <a:ext uri="{9D8B030D-6E8A-4147-A177-3AD203B41FA5}">
                      <a16:colId xmlns:a16="http://schemas.microsoft.com/office/drawing/2014/main" val="3511551975"/>
                    </a:ext>
                  </a:extLst>
                </a:gridCol>
                <a:gridCol w="2382741">
                  <a:extLst>
                    <a:ext uri="{9D8B030D-6E8A-4147-A177-3AD203B41FA5}">
                      <a16:colId xmlns:a16="http://schemas.microsoft.com/office/drawing/2014/main" val="3808012090"/>
                    </a:ext>
                  </a:extLst>
                </a:gridCol>
                <a:gridCol w="2382741">
                  <a:extLst>
                    <a:ext uri="{9D8B030D-6E8A-4147-A177-3AD203B41FA5}">
                      <a16:colId xmlns:a16="http://schemas.microsoft.com/office/drawing/2014/main" val="2143359369"/>
                    </a:ext>
                  </a:extLst>
                </a:gridCol>
                <a:gridCol w="2382741">
                  <a:extLst>
                    <a:ext uri="{9D8B030D-6E8A-4147-A177-3AD203B41FA5}">
                      <a16:colId xmlns:a16="http://schemas.microsoft.com/office/drawing/2014/main" val="2617898958"/>
                    </a:ext>
                  </a:extLst>
                </a:gridCol>
              </a:tblGrid>
              <a:tr h="925444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BIBLICKÉ POSTAVY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BIBLICKÉ PŘÍBĚHY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KNIHY V BIBLI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PŘÍBĚHY V SYMBOLECH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JEŽÍŠ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3566729"/>
                  </a:ext>
                </a:extLst>
              </a:tr>
              <a:tr h="925444">
                <a:tc>
                  <a:txBody>
                    <a:bodyPr/>
                    <a:lstStyle/>
                    <a:p>
                      <a:pPr algn="ctr"/>
                      <a:r>
                        <a:rPr lang="cs-CZ" sz="3200" b="1" u="none" dirty="0">
                          <a:hlinkClick r:id="rId2" action="ppaction://hlinksldjump"/>
                        </a:rPr>
                        <a:t>100</a:t>
                      </a:r>
                      <a:endParaRPr lang="cs-CZ" sz="3200" b="1" u="non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>
                          <a:hlinkClick r:id="rId3" action="ppaction://hlinksldjump"/>
                        </a:rPr>
                        <a:t>100</a:t>
                      </a:r>
                      <a:endParaRPr lang="cs-CZ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>
                          <a:hlinkClick r:id="rId4" action="ppaction://hlinksldjump"/>
                        </a:rPr>
                        <a:t>100</a:t>
                      </a:r>
                      <a:endParaRPr lang="cs-CZ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>
                          <a:hlinkClick r:id="rId5" action="ppaction://hlinksldjump"/>
                        </a:rPr>
                        <a:t>100</a:t>
                      </a:r>
                      <a:endParaRPr lang="cs-CZ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>
                          <a:hlinkClick r:id="rId6" action="ppaction://hlinksldjump"/>
                        </a:rPr>
                        <a:t>100</a:t>
                      </a:r>
                      <a:endParaRPr lang="cs-CZ" sz="3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4127212"/>
                  </a:ext>
                </a:extLst>
              </a:tr>
              <a:tr h="925444"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>
                          <a:hlinkClick r:id="rId7" action="ppaction://hlinksldjump"/>
                        </a:rPr>
                        <a:t>200</a:t>
                      </a:r>
                      <a:endParaRPr lang="cs-CZ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>
                          <a:hlinkClick r:id="rId8" action="ppaction://hlinksldjump"/>
                        </a:rPr>
                        <a:t>200</a:t>
                      </a:r>
                      <a:endParaRPr lang="cs-CZ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>
                          <a:hlinkClick r:id="rId9" action="ppaction://hlinksldjump"/>
                        </a:rPr>
                        <a:t>200</a:t>
                      </a:r>
                      <a:endParaRPr lang="cs-CZ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>
                          <a:hlinkClick r:id="rId10" action="ppaction://hlinksldjump"/>
                        </a:rPr>
                        <a:t>200</a:t>
                      </a:r>
                      <a:endParaRPr lang="cs-CZ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>
                          <a:hlinkClick r:id="rId11" action="ppaction://hlinksldjump"/>
                        </a:rPr>
                        <a:t>200</a:t>
                      </a:r>
                      <a:endParaRPr lang="cs-CZ" sz="3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3509348"/>
                  </a:ext>
                </a:extLst>
              </a:tr>
              <a:tr h="925444"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>
                          <a:hlinkClick r:id="rId12" action="ppaction://hlinksldjump"/>
                        </a:rPr>
                        <a:t>300</a:t>
                      </a:r>
                      <a:endParaRPr lang="cs-CZ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>
                          <a:hlinkClick r:id="rId13" action="ppaction://hlinksldjump"/>
                        </a:rPr>
                        <a:t>300</a:t>
                      </a:r>
                      <a:endParaRPr lang="cs-CZ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>
                          <a:hlinkClick r:id="rId14" action="ppaction://hlinksldjump"/>
                        </a:rPr>
                        <a:t>300</a:t>
                      </a:r>
                      <a:endParaRPr lang="cs-CZ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>
                          <a:hlinkClick r:id="rId15" action="ppaction://hlinksldjump"/>
                        </a:rPr>
                        <a:t>300</a:t>
                      </a:r>
                      <a:endParaRPr lang="cs-CZ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>
                          <a:hlinkClick r:id="rId16" action="ppaction://hlinksldjump"/>
                        </a:rPr>
                        <a:t>300</a:t>
                      </a:r>
                      <a:endParaRPr lang="cs-CZ" sz="3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8903171"/>
                  </a:ext>
                </a:extLst>
              </a:tr>
              <a:tr h="925444"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>
                          <a:hlinkClick r:id="rId17" action="ppaction://hlinksldjump"/>
                        </a:rPr>
                        <a:t>400</a:t>
                      </a:r>
                      <a:endParaRPr lang="cs-CZ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>
                          <a:hlinkClick r:id="rId18" action="ppaction://hlinksldjump"/>
                        </a:rPr>
                        <a:t>400</a:t>
                      </a:r>
                      <a:endParaRPr lang="cs-CZ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>
                          <a:hlinkClick r:id="rId19" action="ppaction://hlinksldjump"/>
                        </a:rPr>
                        <a:t>400</a:t>
                      </a:r>
                      <a:endParaRPr lang="cs-CZ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>
                          <a:hlinkClick r:id="rId20" action="ppaction://hlinksldjump"/>
                        </a:rPr>
                        <a:t>400</a:t>
                      </a:r>
                      <a:endParaRPr lang="cs-CZ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>
                          <a:hlinkClick r:id="rId21" action="ppaction://hlinksldjump"/>
                        </a:rPr>
                        <a:t>400</a:t>
                      </a:r>
                      <a:endParaRPr lang="cs-CZ" sz="3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7547171"/>
                  </a:ext>
                </a:extLst>
              </a:tr>
              <a:tr h="925444"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>
                          <a:hlinkClick r:id="rId22" action="ppaction://hlinksldjump"/>
                        </a:rPr>
                        <a:t>500</a:t>
                      </a:r>
                      <a:endParaRPr lang="cs-CZ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>
                          <a:hlinkClick r:id="rId23" action="ppaction://hlinksldjump"/>
                        </a:rPr>
                        <a:t>500</a:t>
                      </a:r>
                      <a:endParaRPr lang="cs-CZ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>
                          <a:hlinkClick r:id="rId24" action="ppaction://hlinksldjump"/>
                        </a:rPr>
                        <a:t>500</a:t>
                      </a:r>
                      <a:endParaRPr lang="cs-CZ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>
                          <a:hlinkClick r:id="rId25" action="ppaction://hlinksldjump"/>
                        </a:rPr>
                        <a:t>500</a:t>
                      </a:r>
                      <a:endParaRPr lang="cs-CZ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3200" b="1" dirty="0">
                          <a:hlinkClick r:id="rId26" action="ppaction://hlinksldjump"/>
                        </a:rPr>
                        <a:t>500</a:t>
                      </a:r>
                      <a:endParaRPr lang="cs-CZ" sz="3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8459689"/>
                  </a:ext>
                </a:extLst>
              </a:tr>
            </a:tbl>
          </a:graphicData>
        </a:graphic>
      </p:graphicFrame>
      <p:sp>
        <p:nvSpPr>
          <p:cNvPr id="6" name="Nadpis 5">
            <a:extLst>
              <a:ext uri="{FF2B5EF4-FFF2-40B4-BE49-F238E27FC236}">
                <a16:creationId xmlns:a16="http://schemas.microsoft.com/office/drawing/2014/main" id="{B55B5838-4493-4801-B0DE-F5445A2B5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912" y="365126"/>
            <a:ext cx="10359887" cy="589032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>RISKUJ</a:t>
            </a:r>
          </a:p>
        </p:txBody>
      </p:sp>
    </p:spTree>
    <p:extLst>
      <p:ext uri="{BB962C8B-B14F-4D97-AF65-F5344CB8AC3E}">
        <p14:creationId xmlns:p14="http://schemas.microsoft.com/office/powerpoint/2010/main" val="405948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13A769-A806-4243-A0D1-4A948E8D0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Biblické postavy 100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99E13D7-9C62-4461-BD14-7ABB95E95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Jak se jmenoval původně apoštol Pavel?</a:t>
            </a:r>
          </a:p>
          <a:p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3600" b="1" dirty="0"/>
              <a:t>Saul</a:t>
            </a:r>
          </a:p>
        </p:txBody>
      </p:sp>
      <p:sp>
        <p:nvSpPr>
          <p:cNvPr id="4" name="Tlačítko akce: Přejít domů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3D5722B-A407-4843-95C3-82F5EBB62435}"/>
              </a:ext>
            </a:extLst>
          </p:cNvPr>
          <p:cNvSpPr/>
          <p:nvPr/>
        </p:nvSpPr>
        <p:spPr>
          <a:xfrm>
            <a:off x="5539408" y="5340625"/>
            <a:ext cx="1113183" cy="836337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419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276AE2-16EC-4EC8-85F9-3E1A9F0FE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Biblické postavy 200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20A3DEE-AC54-45D4-B9E1-B1A3AEF4F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Jaké jméno dostal Jákob od Boha poté, co s ním zápasil?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3600" b="1" dirty="0"/>
              <a:t>Izrael</a:t>
            </a:r>
          </a:p>
        </p:txBody>
      </p:sp>
      <p:sp>
        <p:nvSpPr>
          <p:cNvPr id="4" name="Tlačítko akce: Přejít domů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6850819-61AE-45F2-8922-072D52928FAD}"/>
              </a:ext>
            </a:extLst>
          </p:cNvPr>
          <p:cNvSpPr/>
          <p:nvPr/>
        </p:nvSpPr>
        <p:spPr>
          <a:xfrm>
            <a:off x="5539408" y="5340625"/>
            <a:ext cx="1113183" cy="836337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202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DDFFFE-F862-40E7-9251-C2A1445B4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Biblické postavy 300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95F8A6D-2B18-45D5-B7FA-8BB569C7A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Jak se jmenovala matka Šalomouna?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3600" b="1" dirty="0" err="1"/>
              <a:t>Batšeba</a:t>
            </a:r>
            <a:endParaRPr lang="cs-CZ" sz="3600" b="1" dirty="0"/>
          </a:p>
        </p:txBody>
      </p:sp>
      <p:sp>
        <p:nvSpPr>
          <p:cNvPr id="4" name="Tlačítko akce: Přejít domů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C8379A3B-AC7B-4FA1-A0E2-C29767C356ED}"/>
              </a:ext>
            </a:extLst>
          </p:cNvPr>
          <p:cNvSpPr/>
          <p:nvPr/>
        </p:nvSpPr>
        <p:spPr>
          <a:xfrm>
            <a:off x="5539408" y="5340625"/>
            <a:ext cx="1113183" cy="836337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7812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6A51EB-CA7F-4B12-A7EC-71109BB61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Biblické postavy 400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3A524B5-9FB4-4315-83EA-3BF9EBFCD2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V jakém vztahu byla Noemi k Rút?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3600" b="1" dirty="0"/>
              <a:t>tchyně</a:t>
            </a:r>
          </a:p>
        </p:txBody>
      </p:sp>
      <p:sp>
        <p:nvSpPr>
          <p:cNvPr id="4" name="Tlačítko akce: Přejít domů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9D8D0A1-8354-4C96-8B19-043EAF4C6796}"/>
              </a:ext>
            </a:extLst>
          </p:cNvPr>
          <p:cNvSpPr/>
          <p:nvPr/>
        </p:nvSpPr>
        <p:spPr>
          <a:xfrm>
            <a:off x="5539408" y="5340625"/>
            <a:ext cx="1113183" cy="836337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1781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FA458F-0DC8-4E6D-8DB0-840DE471B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Biblické postavy 500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D686BBF-C036-4C19-8F7C-5D9461C59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Jak se jmenovali synové Josefa? (řadí se také mezi izraelské kmeny)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3600" b="1" dirty="0" err="1"/>
              <a:t>Efraim</a:t>
            </a:r>
            <a:r>
              <a:rPr lang="cs-CZ" sz="3600" b="1" dirty="0"/>
              <a:t> a </a:t>
            </a:r>
            <a:r>
              <a:rPr lang="cs-CZ" sz="3600" b="1" dirty="0" err="1"/>
              <a:t>Manases</a:t>
            </a:r>
            <a:endParaRPr lang="cs-CZ" sz="3600" b="1" dirty="0"/>
          </a:p>
        </p:txBody>
      </p:sp>
      <p:sp>
        <p:nvSpPr>
          <p:cNvPr id="4" name="Tlačítko akce: Přejít domů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6561E68-6791-4150-AD1F-FAD245531D64}"/>
              </a:ext>
            </a:extLst>
          </p:cNvPr>
          <p:cNvSpPr/>
          <p:nvPr/>
        </p:nvSpPr>
        <p:spPr>
          <a:xfrm>
            <a:off x="5539408" y="5340625"/>
            <a:ext cx="1113183" cy="836337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474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6A51EB-CA7F-4B12-A7EC-71109BB61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Biblické příběhy 100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3A524B5-9FB4-4315-83EA-3BF9EBFCD2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 Z kterého příběhu je tento verš: „Nevím, kde je. Cožpak jsem strážcem svého bratra“?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3600" b="1" dirty="0"/>
              <a:t>Kain a Ábel</a:t>
            </a:r>
          </a:p>
        </p:txBody>
      </p:sp>
      <p:sp>
        <p:nvSpPr>
          <p:cNvPr id="4" name="Tlačítko akce: Přejít domů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B7AABA1-8DBC-4CC7-98DF-1B2CDA492099}"/>
              </a:ext>
            </a:extLst>
          </p:cNvPr>
          <p:cNvSpPr/>
          <p:nvPr/>
        </p:nvSpPr>
        <p:spPr>
          <a:xfrm>
            <a:off x="5539408" y="5340625"/>
            <a:ext cx="1113183" cy="836337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4816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13A769-A806-4243-A0D1-4A948E8D0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Biblické příběhy 200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99E13D7-9C62-4461-BD14-7ABB95E95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Z jakého příběhu jsou tyto verše: „…a hle, otevřela se nebesa a spatřil Ducha Božího, jak sestupuje jako holubice a přichází na něho. A z nebe promluvil hlas: Toto je můj milovaný Syn, jehož jsem si vyvolil.“?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3600" b="1" dirty="0"/>
              <a:t>Křest Ježíše</a:t>
            </a:r>
          </a:p>
        </p:txBody>
      </p:sp>
      <p:sp>
        <p:nvSpPr>
          <p:cNvPr id="4" name="Tlačítko akce: Přejít domů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C1E0033E-281B-4DDB-AD78-4D34A877218A}"/>
              </a:ext>
            </a:extLst>
          </p:cNvPr>
          <p:cNvSpPr/>
          <p:nvPr/>
        </p:nvSpPr>
        <p:spPr>
          <a:xfrm>
            <a:off x="5539408" y="5340625"/>
            <a:ext cx="1113183" cy="836337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2518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276AE2-16EC-4EC8-85F9-3E1A9F0FE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Biblické příběhy 300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20A3DEE-AC54-45D4-B9E1-B1A3AEF4FD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Z kterého příběhu jsou tyto verše: „Sedmého dne za časného jitra obešli město sedmkrát. Když obcházeli po sedmé, kněží začali troubit na polnice a strhl se mohutný pokřik.“?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3600" b="1" dirty="0"/>
              <a:t>Pád Jericha</a:t>
            </a:r>
          </a:p>
        </p:txBody>
      </p:sp>
      <p:sp>
        <p:nvSpPr>
          <p:cNvPr id="4" name="Tlačítko akce: Přejít domů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3FF0B24-37E0-4048-9A97-15283378E6B4}"/>
              </a:ext>
            </a:extLst>
          </p:cNvPr>
          <p:cNvSpPr/>
          <p:nvPr/>
        </p:nvSpPr>
        <p:spPr>
          <a:xfrm>
            <a:off x="5539408" y="5340625"/>
            <a:ext cx="1113183" cy="836337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4216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DDFFFE-F862-40E7-9251-C2A1445B4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Biblické příběhy 400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95F8A6D-2B18-45D5-B7FA-8BB569C7A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Z jakého příběhu je tento verš: „Usadil se u potoka </a:t>
            </a:r>
            <a:r>
              <a:rPr lang="cs-CZ" dirty="0" err="1"/>
              <a:t>Kerítu</a:t>
            </a:r>
            <a:r>
              <a:rPr lang="cs-CZ" dirty="0"/>
              <a:t> proti Jordánu. A havrani mu přinášeli chléb i maso ráno a chléb i maso večer a z potoka pil“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4400" b="1" dirty="0" err="1"/>
              <a:t>Elijáš</a:t>
            </a:r>
            <a:endParaRPr lang="cs-CZ" sz="4400" b="1" dirty="0"/>
          </a:p>
          <a:p>
            <a:pPr marL="0" indent="0">
              <a:buNone/>
            </a:pPr>
            <a:endParaRPr lang="cs-CZ" sz="3600" b="1" dirty="0"/>
          </a:p>
        </p:txBody>
      </p:sp>
      <p:sp>
        <p:nvSpPr>
          <p:cNvPr id="4" name="Tlačítko akce: Přejít domů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EF4DD79-7881-4D7F-B8DD-F93AE4676480}"/>
              </a:ext>
            </a:extLst>
          </p:cNvPr>
          <p:cNvSpPr/>
          <p:nvPr/>
        </p:nvSpPr>
        <p:spPr>
          <a:xfrm>
            <a:off x="5539408" y="5340625"/>
            <a:ext cx="1113183" cy="836337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041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FA458F-0DC8-4E6D-8DB0-840DE471B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Biblické příběhy 500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D686BBF-C036-4C19-8F7C-5D9461C59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Z jakého příběhu je tento verš: „Na to je propustila a oni odešli. Pak uvázala na okno karmínovou šňůrku.“?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3600" b="1" dirty="0"/>
              <a:t>Nevěstka </a:t>
            </a:r>
            <a:r>
              <a:rPr lang="cs-CZ" sz="3600" b="1" dirty="0" err="1"/>
              <a:t>Rachab</a:t>
            </a:r>
            <a:endParaRPr lang="cs-CZ" dirty="0"/>
          </a:p>
        </p:txBody>
      </p:sp>
      <p:sp>
        <p:nvSpPr>
          <p:cNvPr id="4" name="Tlačítko akce: Přejít domů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4A26784-5C85-47F3-B57A-7E88269EFF4E}"/>
              </a:ext>
            </a:extLst>
          </p:cNvPr>
          <p:cNvSpPr/>
          <p:nvPr/>
        </p:nvSpPr>
        <p:spPr>
          <a:xfrm>
            <a:off x="5539408" y="5340625"/>
            <a:ext cx="1113183" cy="836337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342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6A51EB-CA7F-4B12-A7EC-71109BB61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Knihy v Bibli 100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3A524B5-9FB4-4315-83EA-3BF9EBFCD2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Která je pátá kniha Bibli poslední?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3600" b="1" dirty="0"/>
              <a:t>Zjevení Janovo</a:t>
            </a:r>
          </a:p>
        </p:txBody>
      </p:sp>
      <p:sp>
        <p:nvSpPr>
          <p:cNvPr id="4" name="Tlačítko akce: Přejít domů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F357C01-FEB7-4AF8-8E62-921AC39DE5A6}"/>
              </a:ext>
            </a:extLst>
          </p:cNvPr>
          <p:cNvSpPr/>
          <p:nvPr/>
        </p:nvSpPr>
        <p:spPr>
          <a:xfrm>
            <a:off x="5539408" y="5340625"/>
            <a:ext cx="1113183" cy="836337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736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13A769-A806-4243-A0D1-4A948E8D0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Knihy v Bibli 200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99E13D7-9C62-4461-BD14-7ABB95E95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Kolik knih má Bible?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3600" b="1" dirty="0"/>
              <a:t>66 (SZ 39 a NZ 27)</a:t>
            </a:r>
          </a:p>
        </p:txBody>
      </p:sp>
      <p:sp>
        <p:nvSpPr>
          <p:cNvPr id="4" name="Tlačítko akce: Přejít domů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1B121F1-69D6-471F-B21E-79C09D908B26}"/>
              </a:ext>
            </a:extLst>
          </p:cNvPr>
          <p:cNvSpPr/>
          <p:nvPr/>
        </p:nvSpPr>
        <p:spPr>
          <a:xfrm>
            <a:off x="5539408" y="5340625"/>
            <a:ext cx="1113183" cy="836337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96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276AE2-16EC-4EC8-85F9-3E1A9F0FE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Knihy v Bibli 300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20A3DEE-AC54-45D4-B9E1-B1A3AEF4FD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Vyjmenuj prvních pět knih Mojžíšových.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>
                <a:solidFill>
                  <a:srgbClr val="FF0000"/>
                </a:solidFill>
              </a:rPr>
              <a:t>Neuznává se: 1. Mojžíšova, 2. Mojžíšova… ;)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3200" b="1" dirty="0"/>
              <a:t>Genesis, Exodus, </a:t>
            </a:r>
            <a:r>
              <a:rPr lang="cs-CZ" sz="3200" b="1" dirty="0" err="1"/>
              <a:t>Leviticus</a:t>
            </a:r>
            <a:r>
              <a:rPr lang="cs-CZ" sz="3200" b="1" dirty="0"/>
              <a:t>, </a:t>
            </a:r>
            <a:r>
              <a:rPr lang="cs-CZ" sz="3200" b="1" dirty="0" err="1"/>
              <a:t>Numeri</a:t>
            </a:r>
            <a:r>
              <a:rPr lang="cs-CZ" sz="3200" b="1" dirty="0"/>
              <a:t>, Deuteronomium</a:t>
            </a:r>
          </a:p>
        </p:txBody>
      </p:sp>
      <p:sp>
        <p:nvSpPr>
          <p:cNvPr id="4" name="Tlačítko akce: Přejít domů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9C9F584-6BF9-4D1B-AE28-3CDC997F7E6D}"/>
              </a:ext>
            </a:extLst>
          </p:cNvPr>
          <p:cNvSpPr/>
          <p:nvPr/>
        </p:nvSpPr>
        <p:spPr>
          <a:xfrm>
            <a:off x="5539408" y="5340625"/>
            <a:ext cx="1113183" cy="836337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851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DDFFFE-F862-40E7-9251-C2A1445B4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Knihy v Bibli 400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95F8A6D-2B18-45D5-B7FA-8BB569C7A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Kolik je Žalmů v Bibli?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3600" b="1" dirty="0"/>
              <a:t>150</a:t>
            </a:r>
          </a:p>
        </p:txBody>
      </p:sp>
      <p:sp>
        <p:nvSpPr>
          <p:cNvPr id="4" name="Tlačítko akce: Přejít domů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A611A3F-8287-4826-94ED-B5D2FE071C23}"/>
              </a:ext>
            </a:extLst>
          </p:cNvPr>
          <p:cNvSpPr/>
          <p:nvPr/>
        </p:nvSpPr>
        <p:spPr>
          <a:xfrm>
            <a:off x="5539408" y="5340625"/>
            <a:ext cx="1113183" cy="836337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735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FA458F-0DC8-4E6D-8DB0-840DE471B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Knihy v Bibli 500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D686BBF-C036-4C19-8F7C-5D9461C59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Kterou knihu najdeme po Ester?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3600" b="1" dirty="0" err="1"/>
              <a:t>Jób</a:t>
            </a:r>
            <a:endParaRPr lang="cs-CZ" sz="3600" b="1" dirty="0"/>
          </a:p>
        </p:txBody>
      </p:sp>
      <p:sp>
        <p:nvSpPr>
          <p:cNvPr id="4" name="Tlačítko akce: Přejít domů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796EF28-9292-4C70-B82B-94CF4180E60B}"/>
              </a:ext>
            </a:extLst>
          </p:cNvPr>
          <p:cNvSpPr/>
          <p:nvPr/>
        </p:nvSpPr>
        <p:spPr>
          <a:xfrm>
            <a:off x="5539408" y="5340625"/>
            <a:ext cx="1113183" cy="836337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627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13A769-A806-4243-A0D1-4A948E8D0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  Příběhy v symbolech 100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99E13D7-9C62-4461-BD14-7ABB95E95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4867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dirty="0"/>
              <a:t>1.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2.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3.</a:t>
            </a:r>
          </a:p>
          <a:p>
            <a:pPr marL="514350" indent="-514350">
              <a:buAutoNum type="arabicPeriod"/>
            </a:pPr>
            <a:endParaRPr lang="cs-CZ" dirty="0"/>
          </a:p>
          <a:p>
            <a:pPr marL="514350" indent="-514350">
              <a:buAutoNum type="arabicPeriod"/>
            </a:pPr>
            <a:r>
              <a:rPr lang="cs-CZ" sz="3500" b="1" dirty="0"/>
              <a:t>Egyptské rány</a:t>
            </a:r>
          </a:p>
          <a:p>
            <a:pPr marL="514350" indent="-514350">
              <a:buAutoNum type="arabicPeriod"/>
            </a:pPr>
            <a:r>
              <a:rPr lang="cs-CZ" sz="3500" b="1" dirty="0" err="1"/>
              <a:t>Noemova</a:t>
            </a:r>
            <a:r>
              <a:rPr lang="cs-CZ" sz="3500" b="1" dirty="0"/>
              <a:t> archa</a:t>
            </a:r>
          </a:p>
          <a:p>
            <a:pPr marL="514350" indent="-514350">
              <a:buAutoNum type="arabicPeriod"/>
            </a:pPr>
            <a:r>
              <a:rPr lang="cs-CZ" sz="3500" b="1" dirty="0"/>
              <a:t>Jonáš</a:t>
            </a:r>
          </a:p>
        </p:txBody>
      </p:sp>
      <p:sp>
        <p:nvSpPr>
          <p:cNvPr id="4" name="Tlačítko akce: Přejít domů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CA561C25-8D63-4CAC-BB6E-36E3AE61A6EB}"/>
              </a:ext>
            </a:extLst>
          </p:cNvPr>
          <p:cNvSpPr/>
          <p:nvPr/>
        </p:nvSpPr>
        <p:spPr>
          <a:xfrm>
            <a:off x="5539408" y="5340625"/>
            <a:ext cx="1113183" cy="836337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" name="Obrázek 9" descr="Obsah obrázku kreslení&#10;&#10;Popis byl vytvořen automaticky">
            <a:extLst>
              <a:ext uri="{FF2B5EF4-FFF2-40B4-BE49-F238E27FC236}">
                <a16:creationId xmlns:a16="http://schemas.microsoft.com/office/drawing/2014/main" id="{A51775A7-B0E3-4BF0-AB5F-0547C8DD51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4" t="3335" r="10807"/>
          <a:stretch/>
        </p:blipFill>
        <p:spPr>
          <a:xfrm>
            <a:off x="1285461" y="1563758"/>
            <a:ext cx="2360750" cy="299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84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276AE2-16EC-4EC8-85F9-3E1A9F0FE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Příběhy v symbolech 200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20A3DEE-AC54-45D4-B9E1-B1A3AEF4F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1.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2.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3.</a:t>
            </a:r>
          </a:p>
          <a:p>
            <a:pPr marL="0" indent="0">
              <a:buNone/>
            </a:pPr>
            <a:endParaRPr lang="cs-CZ" dirty="0"/>
          </a:p>
          <a:p>
            <a:pPr marL="742950" indent="-742950">
              <a:buAutoNum type="arabicPeriod"/>
            </a:pPr>
            <a:r>
              <a:rPr lang="cs-CZ" sz="3600" b="1" dirty="0"/>
              <a:t>Samson</a:t>
            </a:r>
          </a:p>
          <a:p>
            <a:pPr marL="742950" indent="-742950">
              <a:buAutoNum type="arabicPeriod"/>
            </a:pPr>
            <a:r>
              <a:rPr lang="cs-CZ" sz="3600" b="1" dirty="0"/>
              <a:t>Svatba v Káně</a:t>
            </a:r>
          </a:p>
          <a:p>
            <a:pPr marL="742950" indent="-742950">
              <a:buAutoNum type="arabicPeriod"/>
            </a:pPr>
            <a:r>
              <a:rPr lang="cs-CZ" sz="3600" b="1" dirty="0"/>
              <a:t>Abraham a Izák</a:t>
            </a:r>
          </a:p>
        </p:txBody>
      </p:sp>
      <p:sp>
        <p:nvSpPr>
          <p:cNvPr id="4" name="Tlačítko akce: Přejít domů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6F5E620-9ADA-4149-97EE-D684FDD45734}"/>
              </a:ext>
            </a:extLst>
          </p:cNvPr>
          <p:cNvSpPr/>
          <p:nvPr/>
        </p:nvSpPr>
        <p:spPr>
          <a:xfrm>
            <a:off x="5539408" y="5340625"/>
            <a:ext cx="1113183" cy="836337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 descr="Obsah obrázku kreslení&#10;&#10;Popis byl vytvořen automaticky">
            <a:extLst>
              <a:ext uri="{FF2B5EF4-FFF2-40B4-BE49-F238E27FC236}">
                <a16:creationId xmlns:a16="http://schemas.microsoft.com/office/drawing/2014/main" id="{DFB42677-DB87-4F02-B8F3-85D2F6F1AC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3" r="8626"/>
          <a:stretch/>
        </p:blipFill>
        <p:spPr>
          <a:xfrm>
            <a:off x="1258957" y="1474805"/>
            <a:ext cx="3048000" cy="295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81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DDFFFE-F862-40E7-9251-C2A1445B4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Příběhy v symbolech 300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95F8A6D-2B18-45D5-B7FA-8BB569C7A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1.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2.</a:t>
            </a:r>
          </a:p>
          <a:p>
            <a:pPr marL="0" indent="0">
              <a:buNone/>
            </a:pPr>
            <a:endParaRPr lang="cs-CZ" sz="3600" b="1" dirty="0"/>
          </a:p>
          <a:p>
            <a:pPr marL="742950" indent="-742950">
              <a:buAutoNum type="arabicPeriod"/>
            </a:pPr>
            <a:r>
              <a:rPr lang="cs-CZ" sz="3600" b="1" dirty="0"/>
              <a:t>Uzdravení </a:t>
            </a:r>
            <a:r>
              <a:rPr lang="cs-CZ" sz="3600" b="1" dirty="0" err="1"/>
              <a:t>Námana</a:t>
            </a:r>
            <a:endParaRPr lang="cs-CZ" sz="3600" b="1" dirty="0"/>
          </a:p>
          <a:p>
            <a:pPr marL="742950" indent="-742950">
              <a:buAutoNum type="arabicPeriod"/>
            </a:pPr>
            <a:r>
              <a:rPr lang="cs-CZ" sz="3600" b="1" dirty="0"/>
              <a:t>Petrovo zapření</a:t>
            </a:r>
          </a:p>
        </p:txBody>
      </p:sp>
      <p:sp>
        <p:nvSpPr>
          <p:cNvPr id="4" name="Tlačítko akce: Přejít domů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876D26B-2876-4384-B719-94C234809756}"/>
              </a:ext>
            </a:extLst>
          </p:cNvPr>
          <p:cNvSpPr/>
          <p:nvPr/>
        </p:nvSpPr>
        <p:spPr>
          <a:xfrm>
            <a:off x="5539408" y="5340625"/>
            <a:ext cx="1113183" cy="836337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DD4C171C-4C98-4949-8973-EFBB0D806A75}"/>
              </a:ext>
            </a:extLst>
          </p:cNvPr>
          <p:cNvGrpSpPr/>
          <p:nvPr/>
        </p:nvGrpSpPr>
        <p:grpSpPr>
          <a:xfrm>
            <a:off x="1249016" y="1349530"/>
            <a:ext cx="5907157" cy="952189"/>
            <a:chOff x="4111486" y="1985963"/>
            <a:chExt cx="5907157" cy="952189"/>
          </a:xfrm>
        </p:grpSpPr>
        <p:pic>
          <p:nvPicPr>
            <p:cNvPr id="6" name="Obrázek 5" descr="Obsah obrázku stůl, bílá, displej&#10;&#10;Popis byl vytvořen automaticky">
              <a:extLst>
                <a:ext uri="{FF2B5EF4-FFF2-40B4-BE49-F238E27FC236}">
                  <a16:creationId xmlns:a16="http://schemas.microsoft.com/office/drawing/2014/main" id="{83346C19-2A83-4057-8718-228EDF8455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00" r="5058" b="67334"/>
            <a:stretch/>
          </p:blipFill>
          <p:spPr>
            <a:xfrm>
              <a:off x="4111486" y="1985963"/>
              <a:ext cx="4197627" cy="942768"/>
            </a:xfrm>
            <a:prstGeom prst="rect">
              <a:avLst/>
            </a:prstGeom>
          </p:spPr>
        </p:pic>
        <p:pic>
          <p:nvPicPr>
            <p:cNvPr id="10" name="Obrázek 9" descr="Obsah obrázku stůl, bílá, displej&#10;&#10;Popis byl vytvořen automaticky">
              <a:extLst>
                <a:ext uri="{FF2B5EF4-FFF2-40B4-BE49-F238E27FC236}">
                  <a16:creationId xmlns:a16="http://schemas.microsoft.com/office/drawing/2014/main" id="{4273D930-5508-430B-9088-907E63F325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86" t="32665" r="49462" b="41162"/>
            <a:stretch/>
          </p:blipFill>
          <p:spPr>
            <a:xfrm>
              <a:off x="8110329" y="2182778"/>
              <a:ext cx="1908314" cy="755374"/>
            </a:xfrm>
            <a:prstGeom prst="rect">
              <a:avLst/>
            </a:prstGeom>
          </p:spPr>
        </p:pic>
      </p:grpSp>
      <p:pic>
        <p:nvPicPr>
          <p:cNvPr id="13" name="Obrázek 12" descr="Obsah obrázku stůl, bílá, displej&#10;&#10;Popis byl vytvořen automaticky">
            <a:extLst>
              <a:ext uri="{FF2B5EF4-FFF2-40B4-BE49-F238E27FC236}">
                <a16:creationId xmlns:a16="http://schemas.microsoft.com/office/drawing/2014/main" id="{63E0D34F-5BBA-447D-8F0E-55D25CF0C2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1" t="59758" r="26318"/>
          <a:stretch/>
        </p:blipFill>
        <p:spPr>
          <a:xfrm>
            <a:off x="1249016" y="2471592"/>
            <a:ext cx="3150705" cy="116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45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FA458F-0DC8-4E6D-8DB0-840DE471B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Příběhy v symbolech 400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D686BBF-C036-4C19-8F7C-5D9461C59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1.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2.</a:t>
            </a:r>
          </a:p>
          <a:p>
            <a:pPr marL="0" indent="0">
              <a:buNone/>
            </a:pPr>
            <a:endParaRPr lang="cs-CZ" dirty="0"/>
          </a:p>
          <a:p>
            <a:pPr marL="514350" indent="-514350">
              <a:buAutoNum type="arabicPeriod"/>
            </a:pPr>
            <a:r>
              <a:rPr lang="cs-CZ" sz="3600" b="1" dirty="0"/>
              <a:t>Podobenství o 10 družičkách</a:t>
            </a:r>
          </a:p>
          <a:p>
            <a:pPr marL="514350" indent="-514350">
              <a:buAutoNum type="arabicPeriod"/>
            </a:pPr>
            <a:r>
              <a:rPr lang="cs-CZ" sz="3600" b="1" dirty="0"/>
              <a:t>Samson (boří chrám)</a:t>
            </a:r>
          </a:p>
        </p:txBody>
      </p:sp>
      <p:sp>
        <p:nvSpPr>
          <p:cNvPr id="4" name="Tlačítko akce: Přejít domů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C8C1AD93-3862-430D-948B-31A3079C9A3D}"/>
              </a:ext>
            </a:extLst>
          </p:cNvPr>
          <p:cNvSpPr/>
          <p:nvPr/>
        </p:nvSpPr>
        <p:spPr>
          <a:xfrm>
            <a:off x="5539408" y="5340625"/>
            <a:ext cx="1113183" cy="836337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EBD82A81-32B6-4822-9733-8BF3B9D4065D}"/>
              </a:ext>
            </a:extLst>
          </p:cNvPr>
          <p:cNvGrpSpPr/>
          <p:nvPr/>
        </p:nvGrpSpPr>
        <p:grpSpPr>
          <a:xfrm>
            <a:off x="1351721" y="1621477"/>
            <a:ext cx="5539409" cy="836337"/>
            <a:chOff x="4148135" y="2043112"/>
            <a:chExt cx="5539409" cy="836337"/>
          </a:xfrm>
        </p:grpSpPr>
        <p:pic>
          <p:nvPicPr>
            <p:cNvPr id="6" name="Obrázek 5" descr="Obsah obrázku kreslení&#10;&#10;Popis byl vytvořen automaticky">
              <a:extLst>
                <a:ext uri="{FF2B5EF4-FFF2-40B4-BE49-F238E27FC236}">
                  <a16:creationId xmlns:a16="http://schemas.microsoft.com/office/drawing/2014/main" id="{AF6D4BF8-2C93-4463-82B1-2758EC1F34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02" b="69826"/>
            <a:stretch/>
          </p:blipFill>
          <p:spPr>
            <a:xfrm>
              <a:off x="4148135" y="2043112"/>
              <a:ext cx="4376739" cy="836337"/>
            </a:xfrm>
            <a:prstGeom prst="rect">
              <a:avLst/>
            </a:prstGeom>
          </p:spPr>
        </p:pic>
        <p:pic>
          <p:nvPicPr>
            <p:cNvPr id="8" name="Obrázek 7" descr="Obsah obrázku kreslení&#10;&#10;Popis byl vytvořen automaticky">
              <a:extLst>
                <a:ext uri="{FF2B5EF4-FFF2-40B4-BE49-F238E27FC236}">
                  <a16:creationId xmlns:a16="http://schemas.microsoft.com/office/drawing/2014/main" id="{79DA8A1B-0FDA-4A0B-8BF3-F63D576EEB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22" t="31817" r="54910" b="43187"/>
            <a:stretch/>
          </p:blipFill>
          <p:spPr>
            <a:xfrm>
              <a:off x="8110329" y="2186609"/>
              <a:ext cx="1577215" cy="692840"/>
            </a:xfrm>
            <a:prstGeom prst="rect">
              <a:avLst/>
            </a:prstGeom>
          </p:spPr>
        </p:pic>
      </p:grpSp>
      <p:pic>
        <p:nvPicPr>
          <p:cNvPr id="11" name="Obrázek 10" descr="Obsah obrázku kreslení&#10;&#10;Popis byl vytvořen automaticky">
            <a:extLst>
              <a:ext uri="{FF2B5EF4-FFF2-40B4-BE49-F238E27FC236}">
                <a16:creationId xmlns:a16="http://schemas.microsoft.com/office/drawing/2014/main" id="{6F177637-440E-429A-829B-1E9653D7C3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2" t="61594" r="31177"/>
          <a:stretch/>
        </p:blipFill>
        <p:spPr>
          <a:xfrm>
            <a:off x="1351721" y="2592751"/>
            <a:ext cx="2862265" cy="10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16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6A51EB-CA7F-4B12-A7EC-71109BB61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Příběhy v symbolech 500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3A524B5-9FB4-4315-83EA-3BF9EBFCD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1.</a:t>
            </a:r>
          </a:p>
          <a:p>
            <a:pPr marL="0" indent="0">
              <a:buNone/>
            </a:pPr>
            <a:endParaRPr lang="cs-CZ" sz="3600" b="1" dirty="0"/>
          </a:p>
          <a:p>
            <a:pPr marL="0" indent="0">
              <a:buNone/>
            </a:pPr>
            <a:r>
              <a:rPr lang="cs-CZ" dirty="0"/>
              <a:t>2.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3.</a:t>
            </a:r>
          </a:p>
          <a:p>
            <a:pPr marL="0" indent="0">
              <a:buNone/>
            </a:pPr>
            <a:endParaRPr lang="cs-CZ" sz="3600" b="1" dirty="0"/>
          </a:p>
          <a:p>
            <a:pPr marL="742950" indent="-742950">
              <a:buAutoNum type="arabicPeriod"/>
            </a:pPr>
            <a:r>
              <a:rPr lang="cs-CZ" sz="3600" b="1" dirty="0" err="1"/>
              <a:t>Mefíbóšet</a:t>
            </a:r>
            <a:endParaRPr lang="cs-CZ" sz="3600" b="1" dirty="0"/>
          </a:p>
          <a:p>
            <a:pPr marL="742950" indent="-742950">
              <a:buAutoNum type="arabicPeriod"/>
            </a:pPr>
            <a:r>
              <a:rPr lang="cs-CZ" sz="3600" b="1" dirty="0" err="1"/>
              <a:t>Belšasar</a:t>
            </a:r>
            <a:endParaRPr lang="cs-CZ" sz="3600" b="1" dirty="0"/>
          </a:p>
          <a:p>
            <a:pPr marL="742950" indent="-742950">
              <a:buAutoNum type="arabicPeriod"/>
            </a:pPr>
            <a:r>
              <a:rPr lang="cs-CZ" sz="3600" b="1" dirty="0"/>
              <a:t>Ježíš – pokušení na poušti</a:t>
            </a:r>
          </a:p>
        </p:txBody>
      </p:sp>
      <p:sp>
        <p:nvSpPr>
          <p:cNvPr id="4" name="Tlačítko akce: Přejít domů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9EF19F9-F82C-4D20-812C-8FAD602C2AD4}"/>
              </a:ext>
            </a:extLst>
          </p:cNvPr>
          <p:cNvSpPr/>
          <p:nvPr/>
        </p:nvSpPr>
        <p:spPr>
          <a:xfrm>
            <a:off x="6930886" y="5656538"/>
            <a:ext cx="1113183" cy="836337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 descr="Obsah obrázku kreslení&#10;&#10;Popis byl vytvořen automaticky">
            <a:extLst>
              <a:ext uri="{FF2B5EF4-FFF2-40B4-BE49-F238E27FC236}">
                <a16:creationId xmlns:a16="http://schemas.microsoft.com/office/drawing/2014/main" id="{D1DC31D2-B749-4DDE-ACAC-4F616D455A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5" r="9521"/>
          <a:stretch/>
        </p:blipFill>
        <p:spPr>
          <a:xfrm>
            <a:off x="1524000" y="1243633"/>
            <a:ext cx="3167269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67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13A769-A806-4243-A0D1-4A948E8D0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Ježíš 100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99E13D7-9C62-4461-BD14-7ABB95E95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Který den v týdnu byl Ježíš ukřižován?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3600" b="1" dirty="0"/>
              <a:t>Pátek</a:t>
            </a:r>
          </a:p>
        </p:txBody>
      </p:sp>
      <p:sp>
        <p:nvSpPr>
          <p:cNvPr id="4" name="Tlačítko akce: Přejít domů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70137EF-2CD3-42C9-A874-7518E12B03CF}"/>
              </a:ext>
            </a:extLst>
          </p:cNvPr>
          <p:cNvSpPr/>
          <p:nvPr/>
        </p:nvSpPr>
        <p:spPr>
          <a:xfrm>
            <a:off x="5539408" y="5340625"/>
            <a:ext cx="1113183" cy="836337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5511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276AE2-16EC-4EC8-85F9-3E1A9F0FE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Ježíš 200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20A3DEE-AC54-45D4-B9E1-B1A3AEF4FD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Tlačítko akce: Přejít domů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C6EFE17A-91BD-4040-8B1A-F06A62A9A6F2}"/>
              </a:ext>
            </a:extLst>
          </p:cNvPr>
          <p:cNvSpPr/>
          <p:nvPr/>
        </p:nvSpPr>
        <p:spPr>
          <a:xfrm>
            <a:off x="5539408" y="5340625"/>
            <a:ext cx="1113183" cy="836337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2F7E0A55-7417-4B87-93F0-CDE7F746A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990600"/>
            <a:ext cx="70866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1775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DDFFFE-F862-40E7-9251-C2A1445B4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Ježíš 300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95F8A6D-2B18-45D5-B7FA-8BB569C7A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Kterými třemi pokušeními pokoušel Satan Ježíše na poušti?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3600" b="1" dirty="0"/>
              <a:t>Proměnit kámen v chléb</a:t>
            </a:r>
          </a:p>
          <a:p>
            <a:pPr marL="0" indent="0">
              <a:buNone/>
            </a:pPr>
            <a:r>
              <a:rPr lang="cs-CZ" sz="3600" b="1" dirty="0"/>
              <a:t>Poklonit se a získat moc nad všemi královstvími světa</a:t>
            </a:r>
          </a:p>
          <a:p>
            <a:pPr marL="0" indent="0">
              <a:buNone/>
            </a:pPr>
            <a:r>
              <a:rPr lang="cs-CZ" sz="3600" b="1" dirty="0"/>
              <a:t>Vrhnou se dolů z chrámu (andělé ho přeci zachrání) </a:t>
            </a:r>
          </a:p>
        </p:txBody>
      </p:sp>
      <p:sp>
        <p:nvSpPr>
          <p:cNvPr id="4" name="Tlačítko akce: Přejít domů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C3CA3DD-9F91-4822-9D00-769127BDD0A2}"/>
              </a:ext>
            </a:extLst>
          </p:cNvPr>
          <p:cNvSpPr/>
          <p:nvPr/>
        </p:nvSpPr>
        <p:spPr>
          <a:xfrm>
            <a:off x="5539408" y="5340625"/>
            <a:ext cx="1113183" cy="836337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207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FA458F-0DC8-4E6D-8DB0-840DE471B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Ježíš 400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D686BBF-C036-4C19-8F7C-5D9461C59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Jaký byl první Ježíšův zázrak?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Proměnění vody ve víno na svatbě v Káni Galilejské</a:t>
            </a:r>
          </a:p>
        </p:txBody>
      </p:sp>
      <p:sp>
        <p:nvSpPr>
          <p:cNvPr id="4" name="Tlačítko akce: Přejít domů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AD8E6C4-B813-47BA-977A-BA9E1A9364BE}"/>
              </a:ext>
            </a:extLst>
          </p:cNvPr>
          <p:cNvSpPr/>
          <p:nvPr/>
        </p:nvSpPr>
        <p:spPr>
          <a:xfrm>
            <a:off x="5539408" y="5340625"/>
            <a:ext cx="1113183" cy="836337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5936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6A51EB-CA7F-4B12-A7EC-71109BB61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Ježíš 500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3A524B5-9FB4-4315-83EA-3BF9EBFCD2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Co řekl Ježíš ženě cizoložnici?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3600" b="1" dirty="0"/>
              <a:t>„Ani já tě neodsuzuji. Jdi a už nehřeš.“</a:t>
            </a:r>
          </a:p>
        </p:txBody>
      </p:sp>
      <p:sp>
        <p:nvSpPr>
          <p:cNvPr id="4" name="Tlačítko akce: Přejít domů 3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46C64FA-1F33-4903-9751-ED206FA64825}"/>
              </a:ext>
            </a:extLst>
          </p:cNvPr>
          <p:cNvSpPr/>
          <p:nvPr/>
        </p:nvSpPr>
        <p:spPr>
          <a:xfrm>
            <a:off x="5539408" y="5340625"/>
            <a:ext cx="1113183" cy="836337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7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iv Office">
  <a:themeElements>
    <a:clrScheme name="Vlastní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FF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533</Words>
  <Application>Microsoft Office PowerPoint</Application>
  <PresentationFormat>Širokoúhlá obrazovka</PresentationFormat>
  <Paragraphs>186</Paragraphs>
  <Slides>26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Motiv Office</vt:lpstr>
      <vt:lpstr>RISKUJ</vt:lpstr>
      <vt:lpstr>Biblické postavy 100</vt:lpstr>
      <vt:lpstr>Biblické postavy 200</vt:lpstr>
      <vt:lpstr>Biblické postavy 300</vt:lpstr>
      <vt:lpstr>Biblické postavy 400</vt:lpstr>
      <vt:lpstr>Biblické postavy 500</vt:lpstr>
      <vt:lpstr>Biblické příběhy 100</vt:lpstr>
      <vt:lpstr>Biblické příběhy 200</vt:lpstr>
      <vt:lpstr>Biblické příběhy 300</vt:lpstr>
      <vt:lpstr>Biblické příběhy 400</vt:lpstr>
      <vt:lpstr>Biblické příběhy 500</vt:lpstr>
      <vt:lpstr>Knihy v Bibli 100</vt:lpstr>
      <vt:lpstr>Knihy v Bibli 200</vt:lpstr>
      <vt:lpstr>Knihy v Bibli 300</vt:lpstr>
      <vt:lpstr>Knihy v Bibli 400</vt:lpstr>
      <vt:lpstr>Knihy v Bibli 500</vt:lpstr>
      <vt:lpstr>  Příběhy v symbolech 100</vt:lpstr>
      <vt:lpstr>Příběhy v symbolech 200</vt:lpstr>
      <vt:lpstr>Příběhy v symbolech 300</vt:lpstr>
      <vt:lpstr>Příběhy v symbolech 400</vt:lpstr>
      <vt:lpstr>Příběhy v symbolech 500</vt:lpstr>
      <vt:lpstr>Ježíš 100</vt:lpstr>
      <vt:lpstr>Ježíš 200</vt:lpstr>
      <vt:lpstr>Ježíš 300</vt:lpstr>
      <vt:lpstr>Ježíš 400</vt:lpstr>
      <vt:lpstr>Ježíš 500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RISKUJ</dc:title>
  <dc:creator>Tereza Slowíková</dc:creator>
  <cp:lastModifiedBy>Jana Polehna</cp:lastModifiedBy>
  <cp:revision>58</cp:revision>
  <dcterms:created xsi:type="dcterms:W3CDTF">2020-03-27T08:55:00Z</dcterms:created>
  <dcterms:modified xsi:type="dcterms:W3CDTF">2020-05-16T06:52:46Z</dcterms:modified>
</cp:coreProperties>
</file>