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3" r:id="rId3"/>
    <p:sldId id="257" r:id="rId4"/>
    <p:sldId id="258" r:id="rId5"/>
    <p:sldId id="259" r:id="rId6"/>
    <p:sldId id="260" r:id="rId7"/>
    <p:sldId id="266" r:id="rId8"/>
    <p:sldId id="261" r:id="rId9"/>
    <p:sldId id="262" r:id="rId10"/>
    <p:sldId id="263" r:id="rId11"/>
    <p:sldId id="264" r:id="rId12"/>
    <p:sldId id="267" r:id="rId13"/>
    <p:sldId id="265" r:id="rId14"/>
    <p:sldId id="269" r:id="rId15"/>
    <p:sldId id="270" r:id="rId16"/>
    <p:sldId id="271" r:id="rId17"/>
    <p:sldId id="268" r:id="rId18"/>
    <p:sldId id="27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2E78DB-8ECC-446F-A38A-894B454EED49}" v="308" dt="2021-05-19T21:24:04.1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08" autoAdjust="0"/>
    <p:restoredTop sz="94660"/>
  </p:normalViewPr>
  <p:slideViewPr>
    <p:cSldViewPr snapToGrid="0">
      <p:cViewPr varScale="1">
        <p:scale>
          <a:sx n="81" d="100"/>
          <a:sy n="81" d="100"/>
        </p:scale>
        <p:origin x="74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2E276-33E2-4500-8490-601114B09D1B}" type="datetimeFigureOut">
              <a:rPr lang="sk-SK" smtClean="0"/>
              <a:t>20.05.2021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6E8F9-E5D4-4930-8891-04A4B003A8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363205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2E276-33E2-4500-8490-601114B09D1B}" type="datetimeFigureOut">
              <a:rPr lang="sk-SK" smtClean="0"/>
              <a:t>20.05.2021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6E8F9-E5D4-4930-8891-04A4B003A8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85132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2E276-33E2-4500-8490-601114B09D1B}" type="datetimeFigureOut">
              <a:rPr lang="sk-SK" smtClean="0"/>
              <a:t>20.05.2021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6E8F9-E5D4-4930-8891-04A4B003A8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189641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2E276-33E2-4500-8490-601114B09D1B}" type="datetimeFigureOut">
              <a:rPr lang="sk-SK" smtClean="0"/>
              <a:t>20.05.2021</a:t>
            </a:fld>
            <a:endParaRPr lang="sk-S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6E8F9-E5D4-4930-8891-04A4B003A8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39487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2E276-33E2-4500-8490-601114B09D1B}" type="datetimeFigureOut">
              <a:rPr lang="sk-SK" smtClean="0"/>
              <a:t>20.05.2021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6E8F9-E5D4-4930-8891-04A4B003A8C4}" type="slidenum">
              <a:rPr lang="sk-SK" smtClean="0"/>
              <a:t>‹#›</a:t>
            </a:fld>
            <a:endParaRPr lang="sk-SK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598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2E276-33E2-4500-8490-601114B09D1B}" type="datetimeFigureOut">
              <a:rPr lang="sk-SK" smtClean="0"/>
              <a:t>20.05.2021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6E8F9-E5D4-4930-8891-04A4B003A8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21792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2E276-33E2-4500-8490-601114B09D1B}" type="datetimeFigureOut">
              <a:rPr lang="sk-SK" smtClean="0"/>
              <a:t>20.05.2021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6E8F9-E5D4-4930-8891-04A4B003A8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86590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2E276-33E2-4500-8490-601114B09D1B}" type="datetimeFigureOut">
              <a:rPr lang="sk-SK" smtClean="0"/>
              <a:t>20.05.2021</a:t>
            </a:fld>
            <a:endParaRPr lang="sk-SK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sk-SK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6E8F9-E5D4-4930-8891-04A4B003A8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37739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76B2E276-33E2-4500-8490-601114B09D1B}" type="datetimeFigureOut">
              <a:rPr lang="sk-SK" smtClean="0"/>
              <a:t>20.05.2021</a:t>
            </a:fld>
            <a:endParaRPr lang="sk-S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sk-SK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6E8F9-E5D4-4930-8891-04A4B003A8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47205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2E276-33E2-4500-8490-601114B09D1B}" type="datetimeFigureOut">
              <a:rPr lang="sk-SK" smtClean="0"/>
              <a:t>20.05.2021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6E8F9-E5D4-4930-8891-04A4B003A8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1640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2E276-33E2-4500-8490-601114B09D1B}" type="datetimeFigureOut">
              <a:rPr lang="sk-SK" smtClean="0"/>
              <a:t>20.05.2021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6E8F9-E5D4-4930-8891-04A4B003A8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22993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76B2E276-33E2-4500-8490-601114B09D1B}" type="datetimeFigureOut">
              <a:rPr lang="sk-SK" smtClean="0"/>
              <a:t>20.05.2021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4036E8F9-E5D4-4930-8891-04A4B003A8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94105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opularmechanics.com/science/environment/g32107914/earth-strange-facts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opularmechanics.com/science/environment/g32107914/earth-strange-facts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atgeotv.com/int/expedition-wild/fact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go.redirectingat.com/?id=74968X1525083&amp;xs=1&amp;url=https%3A%2F%2Fwww.nationalgeographic.com%2Fscience%2F2020%2F04%2Ffactors-allow-viruses-infect-humans-coronavirus%2F&amp;sref=https%3A%2F%2Fwww.popularmechanics.com%2Fscience%2Fenvironment%2Fg32107914%2Fearth-strange-facts%2F&amp;xcust=%5Butm_source%7C%5Butm_campaign%7C%5Butm_medium%7C%5Bgclid%7C%5Bmsclkid%7C%5Bfbclid%7C%5Brefdomain%7Cgoogle.com%5Bcontent_id%7Cf25e8372-acf1-4225-ab60-93d8e0f56a58%5Bcontent_product_id%7C%5Bproduct_retailer_id%7C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d.com/list/science-myths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vesmir.cz/cz/casopis/archiv-casopisu/1996/cislo-11/plucny-surfaktant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indianexpress.com/article/parenting/learning/51-fun-facts-about-the-human-body-from-a-science-teacher-5866886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indianexpress.com/article/parenting/learning/51-fun-facts-about-the-human-body-from-a-science-teacher-5866886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indianexpress.com/article/parenting/learning/51-fun-facts-about-the-human-body-from-a-science-teacher-5866886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d.com/list/science-myths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fobie-od-a-z.webnode.sk/products/chionofobia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d.com/list/science-facts-never-learned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d.com/list/science-facts-never-learned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d.com/list/random-trivia-never-knew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d.com/list/science-myths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nas.org/content/110/32/13216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6C2EAB5-5B17-4C32-A0F4-AD53CC9266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Pravda alebo lož?</a:t>
            </a:r>
          </a:p>
        </p:txBody>
      </p:sp>
    </p:spTree>
    <p:extLst>
      <p:ext uri="{BB962C8B-B14F-4D97-AF65-F5344CB8AC3E}">
        <p14:creationId xmlns:p14="http://schemas.microsoft.com/office/powerpoint/2010/main" val="2074993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F32040-AEF9-46E5-8AF1-F37E8E77C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EA633A7-F0BC-43F3-99A0-00A59A08B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sk-SK" sz="3200" dirty="0"/>
              <a:t>Zákaz vyhľadávať informácie </a:t>
            </a:r>
            <a:br>
              <a:rPr lang="sk-SK" sz="3200" dirty="0"/>
            </a:br>
            <a:r>
              <a:rPr lang="sk-SK" sz="3200" dirty="0"/>
              <a:t>na </a:t>
            </a:r>
            <a:r>
              <a:rPr lang="sk-SK" sz="3200"/>
              <a:t>internete počas hry.</a:t>
            </a:r>
            <a:endParaRPr lang="en-US" sz="32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8C0EB2-C10C-42B9-BFAD-DF1446B2B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15865" y="640555"/>
            <a:ext cx="3760270" cy="33120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9E3421-DF66-440D-8C55-242453785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1500" y="806112"/>
            <a:ext cx="3429000" cy="29809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 descr="Značka zákazu výplň plnou farbou">
            <a:extLst>
              <a:ext uri="{FF2B5EF4-FFF2-40B4-BE49-F238E27FC236}">
                <a16:creationId xmlns:a16="http://schemas.microsoft.com/office/drawing/2014/main" id="{D564BC25-D0B5-49FB-96E2-EDCADFAF9A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70120" y="970704"/>
            <a:ext cx="2651760" cy="26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509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7993D4-5CF3-4400-80A8-EF1A2993D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Pravda alebo lož?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B495F13-C472-4030-A7E6-0D8F12FD9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2800" b="0" i="0" dirty="0">
                <a:solidFill>
                  <a:srgbClr val="000000"/>
                </a:solidFill>
                <a:effectLst/>
                <a:latin typeface="Charter"/>
              </a:rPr>
              <a:t>Teplota Zemského jadra je vyššia ako teplota povrchu Slnka a to okolo </a:t>
            </a:r>
            <a:r>
              <a:rPr lang="sk-SK" sz="2800" dirty="0">
                <a:latin typeface="Charter"/>
              </a:rPr>
              <a:t>6 527</a:t>
            </a:r>
            <a:r>
              <a:rPr lang="sk-SK" sz="2800" b="0" i="0" dirty="0">
                <a:solidFill>
                  <a:srgbClr val="000000"/>
                </a:solidFill>
                <a:effectLst/>
                <a:latin typeface="Charter"/>
              </a:rPr>
              <a:t>°C.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4254EFF8-48EA-412D-886E-7B5177F53777}"/>
              </a:ext>
            </a:extLst>
          </p:cNvPr>
          <p:cNvSpPr txBox="1"/>
          <p:nvPr/>
        </p:nvSpPr>
        <p:spPr>
          <a:xfrm>
            <a:off x="10708640" y="5973707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>
                <a:hlinkClick r:id="rId2"/>
              </a:rPr>
              <a:t>odkaz</a:t>
            </a:r>
            <a:endParaRPr lang="sk-SK" sz="3200" dirty="0"/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3BC2811F-6363-49B6-89A8-7E8E026D2A2F}"/>
              </a:ext>
            </a:extLst>
          </p:cNvPr>
          <p:cNvSpPr txBox="1"/>
          <p:nvPr/>
        </p:nvSpPr>
        <p:spPr>
          <a:xfrm>
            <a:off x="2099056" y="5635152"/>
            <a:ext cx="772972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0" i="0" dirty="0">
                <a:solidFill>
                  <a:srgbClr val="FF0000"/>
                </a:solidFill>
                <a:effectLst/>
                <a:latin typeface="Charter"/>
              </a:rPr>
              <a:t>Teplota Zemského jadra je približne rovnaká ako teplota povrchu Slnka a to okolo </a:t>
            </a:r>
            <a:r>
              <a:rPr lang="sk-SK" sz="2800" dirty="0">
                <a:solidFill>
                  <a:srgbClr val="FF0000"/>
                </a:solidFill>
                <a:latin typeface="Charter"/>
              </a:rPr>
              <a:t>5 527</a:t>
            </a:r>
            <a:r>
              <a:rPr lang="sk-SK" sz="2800" b="0" i="0" dirty="0">
                <a:solidFill>
                  <a:srgbClr val="FF0000"/>
                </a:solidFill>
                <a:effectLst/>
                <a:latin typeface="Charter"/>
              </a:rPr>
              <a:t>°C.</a:t>
            </a:r>
          </a:p>
          <a:p>
            <a:endParaRPr lang="sk-SK" dirty="0"/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257006F6-56A6-4058-8F07-D1D24C7EA015}"/>
              </a:ext>
            </a:extLst>
          </p:cNvPr>
          <p:cNvSpPr txBox="1"/>
          <p:nvPr/>
        </p:nvSpPr>
        <p:spPr>
          <a:xfrm rot="20109405">
            <a:off x="2626896" y="668274"/>
            <a:ext cx="933253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5000" dirty="0">
                <a:solidFill>
                  <a:srgbClr val="FF0000"/>
                </a:solidFill>
              </a:rPr>
              <a:t>LOŽ</a:t>
            </a:r>
          </a:p>
        </p:txBody>
      </p:sp>
    </p:spTree>
    <p:extLst>
      <p:ext uri="{BB962C8B-B14F-4D97-AF65-F5344CB8AC3E}">
        <p14:creationId xmlns:p14="http://schemas.microsoft.com/office/powerpoint/2010/main" val="1598180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CAC1F2-7D11-4DAB-A2FC-ADD274718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Pravda alebo lož?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5BC6920-BFCB-4BA5-894C-0C4205426D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2800" dirty="0">
                <a:solidFill>
                  <a:srgbClr val="000000"/>
                </a:solidFill>
                <a:latin typeface="Charter"/>
              </a:rPr>
              <a:t>„</a:t>
            </a:r>
            <a:r>
              <a:rPr lang="sk-SK" sz="2800" b="0" i="0" dirty="0">
                <a:solidFill>
                  <a:srgbClr val="000000"/>
                </a:solidFill>
                <a:effectLst/>
                <a:latin typeface="Charter"/>
              </a:rPr>
              <a:t>Na konci tohto storočia máme namierené k zvýšeniu hladiny mora o 60 cm“, tvrdí klimatický vedec </a:t>
            </a:r>
            <a:r>
              <a:rPr lang="sk-SK" sz="2800" b="0" i="0" dirty="0" err="1">
                <a:solidFill>
                  <a:srgbClr val="000000"/>
                </a:solidFill>
                <a:effectLst/>
                <a:latin typeface="Charter"/>
              </a:rPr>
              <a:t>Tapio</a:t>
            </a:r>
            <a:r>
              <a:rPr lang="sk-SK" sz="2800" b="0" i="0" dirty="0">
                <a:solidFill>
                  <a:srgbClr val="000000"/>
                </a:solidFill>
                <a:effectLst/>
                <a:latin typeface="Charter"/>
              </a:rPr>
              <a:t> Schneider z </a:t>
            </a:r>
            <a:r>
              <a:rPr lang="sk-SK" sz="2800" b="0" i="0" dirty="0" err="1">
                <a:solidFill>
                  <a:srgbClr val="000000"/>
                </a:solidFill>
                <a:effectLst/>
                <a:latin typeface="Charter"/>
              </a:rPr>
              <a:t>Caltechu</a:t>
            </a:r>
            <a:r>
              <a:rPr lang="sk-SK" sz="2800" b="0" i="0" dirty="0">
                <a:solidFill>
                  <a:srgbClr val="000000"/>
                </a:solidFill>
                <a:effectLst/>
                <a:latin typeface="Charter"/>
              </a:rPr>
              <a:t>. Dôsledky zvýšenia hladiny mora o 30 až 60 cm by mohli znamenať vážne ohrozenie nízko položených ostrovov, národov, stratu úzkych, plytkých pláží a zánik morských ekosystémov.</a:t>
            </a:r>
            <a:endParaRPr lang="sk-SK" sz="2800" dirty="0">
              <a:latin typeface="Charter"/>
            </a:endParaRP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06793DF2-C21C-4277-ADC0-17A78E76FA5D}"/>
              </a:ext>
            </a:extLst>
          </p:cNvPr>
          <p:cNvSpPr txBox="1"/>
          <p:nvPr/>
        </p:nvSpPr>
        <p:spPr>
          <a:xfrm>
            <a:off x="10708640" y="5973707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>
                <a:hlinkClick r:id="rId2"/>
              </a:rPr>
              <a:t>odkaz</a:t>
            </a:r>
            <a:endParaRPr lang="sk-SK" sz="3200" dirty="0"/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7C86227B-B2DF-4189-B3D4-B1104CE147B3}"/>
              </a:ext>
            </a:extLst>
          </p:cNvPr>
          <p:cNvSpPr txBox="1"/>
          <p:nvPr/>
        </p:nvSpPr>
        <p:spPr>
          <a:xfrm rot="20109405">
            <a:off x="6098" y="1172499"/>
            <a:ext cx="12080479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5000" dirty="0">
                <a:solidFill>
                  <a:srgbClr val="FF0000"/>
                </a:solidFill>
              </a:rPr>
              <a:t>PRAVDA</a:t>
            </a:r>
          </a:p>
        </p:txBody>
      </p:sp>
    </p:spTree>
    <p:extLst>
      <p:ext uri="{BB962C8B-B14F-4D97-AF65-F5344CB8AC3E}">
        <p14:creationId xmlns:p14="http://schemas.microsoft.com/office/powerpoint/2010/main" val="3424700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54E1C0-E4B7-4567-BB30-2681C0E0E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Pravda alebo lož?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7EEA39B-B4D0-4252-A7F4-F2907BAF7E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2800" b="0" i="0" dirty="0">
                <a:solidFill>
                  <a:schemeClr val="tx1"/>
                </a:solidFill>
                <a:effectLst/>
                <a:latin typeface="Charter"/>
              </a:rPr>
              <a:t>Medveď </a:t>
            </a:r>
            <a:r>
              <a:rPr lang="sk-SK" sz="2800" dirty="0" err="1">
                <a:solidFill>
                  <a:schemeClr val="tx1"/>
                </a:solidFill>
                <a:latin typeface="Charter"/>
              </a:rPr>
              <a:t>G</a:t>
            </a:r>
            <a:r>
              <a:rPr lang="sk-SK" sz="2800" b="0" i="0" dirty="0" err="1">
                <a:solidFill>
                  <a:schemeClr val="tx1"/>
                </a:solidFill>
                <a:effectLst/>
                <a:latin typeface="Charter"/>
              </a:rPr>
              <a:t>rizzly</a:t>
            </a:r>
            <a:r>
              <a:rPr lang="sk-SK" sz="2800" b="0" i="0" dirty="0">
                <a:solidFill>
                  <a:schemeClr val="tx1"/>
                </a:solidFill>
                <a:effectLst/>
                <a:latin typeface="Charter"/>
              </a:rPr>
              <a:t> silou svojej čeľuste dokáže rozbi</a:t>
            </a:r>
            <a:r>
              <a:rPr lang="sk-SK" sz="2800" dirty="0">
                <a:solidFill>
                  <a:schemeClr val="tx1"/>
                </a:solidFill>
                <a:latin typeface="Charter"/>
              </a:rPr>
              <a:t>ť </a:t>
            </a:r>
            <a:r>
              <a:rPr lang="sk-SK" sz="2800" dirty="0" err="1">
                <a:solidFill>
                  <a:schemeClr val="tx1"/>
                </a:solidFill>
                <a:latin typeface="Charter"/>
              </a:rPr>
              <a:t>bowlingovú</a:t>
            </a:r>
            <a:r>
              <a:rPr lang="sk-SK" sz="2800" dirty="0">
                <a:solidFill>
                  <a:schemeClr val="tx1"/>
                </a:solidFill>
                <a:latin typeface="Charter"/>
              </a:rPr>
              <a:t> guľu.</a:t>
            </a:r>
            <a:endParaRPr lang="sk-SK" sz="2800" b="0" i="0" dirty="0">
              <a:solidFill>
                <a:schemeClr val="tx1"/>
              </a:solidFill>
              <a:effectLst/>
              <a:latin typeface="Charter"/>
            </a:endParaRP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ED34BD98-2AA6-41DB-A697-64597E64C37E}"/>
              </a:ext>
            </a:extLst>
          </p:cNvPr>
          <p:cNvSpPr txBox="1"/>
          <p:nvPr/>
        </p:nvSpPr>
        <p:spPr>
          <a:xfrm>
            <a:off x="10708640" y="5973707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>
                <a:hlinkClick r:id="rId2"/>
              </a:rPr>
              <a:t>odkaz</a:t>
            </a:r>
            <a:endParaRPr lang="sk-SK" sz="3200" dirty="0"/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68F30649-B71D-43D9-AE30-B599C9922278}"/>
              </a:ext>
            </a:extLst>
          </p:cNvPr>
          <p:cNvSpPr txBox="1"/>
          <p:nvPr/>
        </p:nvSpPr>
        <p:spPr>
          <a:xfrm rot="20109405">
            <a:off x="6098" y="1172499"/>
            <a:ext cx="12080479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5000" dirty="0">
                <a:solidFill>
                  <a:srgbClr val="FF0000"/>
                </a:solidFill>
              </a:rPr>
              <a:t>PRAVDA</a:t>
            </a:r>
          </a:p>
        </p:txBody>
      </p:sp>
    </p:spTree>
    <p:extLst>
      <p:ext uri="{BB962C8B-B14F-4D97-AF65-F5344CB8AC3E}">
        <p14:creationId xmlns:p14="http://schemas.microsoft.com/office/powerpoint/2010/main" val="121600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1A186B-8D2B-4F06-9D30-8623B38A5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Pravda alebo lož?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E5C50BF-DE52-48EB-B4DF-752912E76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4322" y="2638044"/>
            <a:ext cx="6862439" cy="310198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sk-SK" sz="2800" b="0" i="0" dirty="0">
                <a:solidFill>
                  <a:srgbClr val="000000"/>
                </a:solidFill>
                <a:effectLst/>
                <a:latin typeface="Charter"/>
              </a:rPr>
              <a:t>Po</a:t>
            </a:r>
            <a:r>
              <a:rPr lang="sk-SK" sz="2800" dirty="0">
                <a:solidFill>
                  <a:srgbClr val="000000"/>
                </a:solidFill>
                <a:latin typeface="Charter"/>
              </a:rPr>
              <a:t>čet vírusov na Zemi je väčší ako počet hviezd vo vesmíre.</a:t>
            </a:r>
            <a:endParaRPr lang="sk-SK" sz="2800" dirty="0">
              <a:latin typeface="Charter"/>
            </a:endParaRPr>
          </a:p>
          <a:p>
            <a:endParaRPr lang="sk-SK" sz="2800" dirty="0">
              <a:latin typeface="Charter"/>
            </a:endParaRPr>
          </a:p>
          <a:p>
            <a:pPr marL="0" indent="0">
              <a:buNone/>
            </a:pPr>
            <a:endParaRPr lang="sk-SK" sz="2800" dirty="0">
              <a:latin typeface="Charter"/>
            </a:endParaRP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46A230ED-9FAD-44FC-BD39-883F2BB929B8}"/>
              </a:ext>
            </a:extLst>
          </p:cNvPr>
          <p:cNvSpPr txBox="1"/>
          <p:nvPr/>
        </p:nvSpPr>
        <p:spPr>
          <a:xfrm>
            <a:off x="10708640" y="5973707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>
                <a:hlinkClick r:id="rId2"/>
              </a:rPr>
              <a:t>odkaz</a:t>
            </a:r>
            <a:endParaRPr lang="sk-SK" sz="3200" dirty="0"/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953688F2-B9FA-40CF-A1D8-04E4B8E8EF77}"/>
              </a:ext>
            </a:extLst>
          </p:cNvPr>
          <p:cNvSpPr txBox="1"/>
          <p:nvPr/>
        </p:nvSpPr>
        <p:spPr>
          <a:xfrm rot="20109405">
            <a:off x="6098" y="1172499"/>
            <a:ext cx="12080479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5000" dirty="0">
                <a:solidFill>
                  <a:srgbClr val="FF0000"/>
                </a:solidFill>
              </a:rPr>
              <a:t>PRAVDA</a:t>
            </a:r>
          </a:p>
        </p:txBody>
      </p:sp>
    </p:spTree>
    <p:extLst>
      <p:ext uri="{BB962C8B-B14F-4D97-AF65-F5344CB8AC3E}">
        <p14:creationId xmlns:p14="http://schemas.microsoft.com/office/powerpoint/2010/main" val="3584262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381ED83-50A5-4CF8-9102-C0C5A3F78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Pravda alebo lož?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BE788E-2198-4DE5-823F-B017E86FEB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2800" i="0" dirty="0">
                <a:solidFill>
                  <a:srgbClr val="444444"/>
                </a:solidFill>
                <a:effectLst/>
                <a:latin typeface="Charter"/>
              </a:rPr>
              <a:t>Ľudia používajú iba 10 percent ich mozgu.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81074BBA-A39A-418B-9580-5BE36E0FCE04}"/>
              </a:ext>
            </a:extLst>
          </p:cNvPr>
          <p:cNvSpPr txBox="1"/>
          <p:nvPr/>
        </p:nvSpPr>
        <p:spPr>
          <a:xfrm rot="20109405">
            <a:off x="2626895" y="595243"/>
            <a:ext cx="933253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5000" dirty="0">
                <a:solidFill>
                  <a:srgbClr val="FF0000"/>
                </a:solidFill>
              </a:rPr>
              <a:t>LOŽ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0BB090EB-7D77-4205-8F58-34486E1D4024}"/>
              </a:ext>
            </a:extLst>
          </p:cNvPr>
          <p:cNvSpPr txBox="1"/>
          <p:nvPr/>
        </p:nvSpPr>
        <p:spPr>
          <a:xfrm>
            <a:off x="10708640" y="5973707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>
                <a:hlinkClick r:id="rId2"/>
              </a:rPr>
              <a:t>odkaz</a:t>
            </a:r>
            <a:endParaRPr lang="sk-SK" sz="3200" dirty="0"/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0D1ABD99-3D49-4D82-8F51-A40F0883F832}"/>
              </a:ext>
            </a:extLst>
          </p:cNvPr>
          <p:cNvSpPr txBox="1"/>
          <p:nvPr/>
        </p:nvSpPr>
        <p:spPr>
          <a:xfrm>
            <a:off x="2231136" y="5412612"/>
            <a:ext cx="77297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0" i="0" dirty="0">
                <a:solidFill>
                  <a:srgbClr val="FF0000"/>
                </a:solidFill>
                <a:effectLst/>
                <a:latin typeface="Charter"/>
              </a:rPr>
              <a:t>Akékoľvek skenovanie </a:t>
            </a:r>
            <a:r>
              <a:rPr lang="sk-SK" sz="2800" b="0" i="0" dirty="0" err="1">
                <a:solidFill>
                  <a:srgbClr val="FF0000"/>
                </a:solidFill>
                <a:effectLst/>
                <a:latin typeface="Charter"/>
              </a:rPr>
              <a:t>fMRI</a:t>
            </a:r>
            <a:r>
              <a:rPr lang="sk-SK" sz="2800" b="0" i="0" dirty="0">
                <a:solidFill>
                  <a:srgbClr val="FF0000"/>
                </a:solidFill>
                <a:effectLst/>
                <a:latin typeface="Charter"/>
              </a:rPr>
              <a:t> vám ukáže, že dokonca aj vyslovenie niekoľkých slov rozsvieti viac ako desať percent vášho mozgu.</a:t>
            </a:r>
            <a:endParaRPr lang="sk-SK" dirty="0">
              <a:solidFill>
                <a:srgbClr val="FF0000"/>
              </a:solidFill>
              <a:latin typeface="Charter"/>
            </a:endParaRPr>
          </a:p>
        </p:txBody>
      </p:sp>
    </p:spTree>
    <p:extLst>
      <p:ext uri="{BB962C8B-B14F-4D97-AF65-F5344CB8AC3E}">
        <p14:creationId xmlns:p14="http://schemas.microsoft.com/office/powerpoint/2010/main" val="94905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6E0048-AD3C-40A1-B65D-BBB1E8D6C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Pravda alebo lož?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A704190-8650-4FFA-8A4B-4DF60DB33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2800" b="0" i="0" dirty="0">
                <a:solidFill>
                  <a:srgbClr val="323232"/>
                </a:solidFill>
                <a:effectLst/>
                <a:latin typeface="Charter"/>
              </a:rPr>
              <a:t>Pľúca predstavujú v ľudskom tele najväčšiu kontaktnú plochu s vonkajším prostredím. U dospelého človeka meria vnútorná plocha pľúc po výdychu asi 80 m</a:t>
            </a:r>
            <a:r>
              <a:rPr lang="sk-SK" sz="2800" b="0" i="0" baseline="30000" dirty="0">
                <a:solidFill>
                  <a:srgbClr val="323232"/>
                </a:solidFill>
                <a:effectLst/>
                <a:latin typeface="Charter"/>
              </a:rPr>
              <a:t>2</a:t>
            </a:r>
            <a:r>
              <a:rPr lang="sk-SK" sz="2800" b="0" i="0" dirty="0">
                <a:solidFill>
                  <a:srgbClr val="323232"/>
                </a:solidFill>
                <a:effectLst/>
                <a:latin typeface="Charter"/>
              </a:rPr>
              <a:t>, po pokojnom nádychu až 320 m</a:t>
            </a:r>
            <a:r>
              <a:rPr lang="sk-SK" sz="2800" b="0" i="0" baseline="30000" dirty="0">
                <a:solidFill>
                  <a:srgbClr val="323232"/>
                </a:solidFill>
                <a:effectLst/>
                <a:latin typeface="Charter"/>
              </a:rPr>
              <a:t>2</a:t>
            </a:r>
            <a:r>
              <a:rPr lang="sk-SK" sz="2800" b="0" i="0" dirty="0">
                <a:solidFill>
                  <a:srgbClr val="323232"/>
                </a:solidFill>
                <a:effectLst/>
                <a:latin typeface="Charter"/>
              </a:rPr>
              <a:t>. </a:t>
            </a:r>
            <a:endParaRPr lang="sk-SK" sz="2800" dirty="0">
              <a:latin typeface="Charter"/>
            </a:endParaRP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9BEE178B-EA8E-4579-8824-10F3F1EEEAA9}"/>
              </a:ext>
            </a:extLst>
          </p:cNvPr>
          <p:cNvSpPr txBox="1"/>
          <p:nvPr/>
        </p:nvSpPr>
        <p:spPr>
          <a:xfrm>
            <a:off x="10708640" y="5973707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>
                <a:hlinkClick r:id="rId2"/>
              </a:rPr>
              <a:t>odkaz</a:t>
            </a:r>
            <a:endParaRPr lang="sk-SK" sz="3200" dirty="0"/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0D228402-5493-4309-A593-183008801827}"/>
              </a:ext>
            </a:extLst>
          </p:cNvPr>
          <p:cNvSpPr txBox="1"/>
          <p:nvPr/>
        </p:nvSpPr>
        <p:spPr>
          <a:xfrm>
            <a:off x="2099056" y="5635152"/>
            <a:ext cx="7729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dirty="0">
                <a:solidFill>
                  <a:srgbClr val="FF0000"/>
                </a:solidFill>
                <a:latin typeface="Charter"/>
              </a:rPr>
              <a:t>P</a:t>
            </a:r>
            <a:r>
              <a:rPr lang="sk-SK" sz="2800" b="0" i="0" dirty="0">
                <a:solidFill>
                  <a:srgbClr val="FF0000"/>
                </a:solidFill>
                <a:effectLst/>
                <a:latin typeface="Charter"/>
              </a:rPr>
              <a:t>o pokojnom nádychu je to </a:t>
            </a:r>
            <a:r>
              <a:rPr lang="sk-SK" sz="2800" dirty="0">
                <a:solidFill>
                  <a:srgbClr val="FF0000"/>
                </a:solidFill>
                <a:latin typeface="Charter"/>
              </a:rPr>
              <a:t>1</a:t>
            </a:r>
            <a:r>
              <a:rPr lang="sk-SK" sz="2800" b="0" i="0" dirty="0">
                <a:solidFill>
                  <a:srgbClr val="FF0000"/>
                </a:solidFill>
                <a:effectLst/>
                <a:latin typeface="Charter"/>
              </a:rPr>
              <a:t>20 m</a:t>
            </a:r>
            <a:r>
              <a:rPr lang="sk-SK" sz="2800" b="0" i="0" baseline="30000" dirty="0">
                <a:solidFill>
                  <a:srgbClr val="FF0000"/>
                </a:solidFill>
                <a:effectLst/>
                <a:latin typeface="Charter"/>
              </a:rPr>
              <a:t>2</a:t>
            </a:r>
            <a:r>
              <a:rPr lang="sk-SK" sz="2800" b="0" i="0" dirty="0">
                <a:solidFill>
                  <a:srgbClr val="FF0000"/>
                </a:solidFill>
                <a:effectLst/>
                <a:latin typeface="Charter"/>
              </a:rPr>
              <a:t>. 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B7D4FB06-50E4-4BC9-92C5-C0421EBB6F44}"/>
              </a:ext>
            </a:extLst>
          </p:cNvPr>
          <p:cNvSpPr txBox="1"/>
          <p:nvPr/>
        </p:nvSpPr>
        <p:spPr>
          <a:xfrm rot="20109405">
            <a:off x="2626895" y="595243"/>
            <a:ext cx="933253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5000" dirty="0">
                <a:solidFill>
                  <a:srgbClr val="FF0000"/>
                </a:solidFill>
              </a:rPr>
              <a:t>LOŽ</a:t>
            </a:r>
          </a:p>
        </p:txBody>
      </p:sp>
    </p:spTree>
    <p:extLst>
      <p:ext uri="{BB962C8B-B14F-4D97-AF65-F5344CB8AC3E}">
        <p14:creationId xmlns:p14="http://schemas.microsoft.com/office/powerpoint/2010/main" val="3727505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AD2D1E-B159-4994-9ABB-3095B8576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Pravda alebo lož?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0476353-23A3-41BD-84DB-0352292E2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083" y="2665203"/>
            <a:ext cx="7729728" cy="31019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2800" b="0" i="0" dirty="0">
                <a:solidFill>
                  <a:srgbClr val="3E3E3E"/>
                </a:solidFill>
                <a:effectLst/>
                <a:latin typeface="Charter"/>
              </a:rPr>
              <a:t>Priemerný človek vdýchne za deň okolo 11 000 litrov vzduchu.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99534479-0FE6-4696-997D-E54809D3AD81}"/>
              </a:ext>
            </a:extLst>
          </p:cNvPr>
          <p:cNvSpPr txBox="1"/>
          <p:nvPr/>
        </p:nvSpPr>
        <p:spPr>
          <a:xfrm>
            <a:off x="10708640" y="5973707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>
                <a:hlinkClick r:id="rId2"/>
              </a:rPr>
              <a:t>odkaz</a:t>
            </a:r>
            <a:endParaRPr lang="sk-SK" sz="3200" dirty="0"/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BE859B98-DFCE-454B-95D8-8816AD24F7C8}"/>
              </a:ext>
            </a:extLst>
          </p:cNvPr>
          <p:cNvSpPr txBox="1"/>
          <p:nvPr/>
        </p:nvSpPr>
        <p:spPr>
          <a:xfrm rot="20109405">
            <a:off x="6098" y="1172499"/>
            <a:ext cx="12080479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5000" dirty="0">
                <a:solidFill>
                  <a:srgbClr val="FF0000"/>
                </a:solidFill>
              </a:rPr>
              <a:t>PRAVDA</a:t>
            </a:r>
          </a:p>
        </p:txBody>
      </p:sp>
    </p:spTree>
    <p:extLst>
      <p:ext uri="{BB962C8B-B14F-4D97-AF65-F5344CB8AC3E}">
        <p14:creationId xmlns:p14="http://schemas.microsoft.com/office/powerpoint/2010/main" val="120761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8B1FC9-3E51-4C42-B3D2-9909C058F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Pravda alebo lož?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ABEF595-92BE-4FC1-8826-C34869358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2800" b="0" i="0" dirty="0">
                <a:solidFill>
                  <a:srgbClr val="000000"/>
                </a:solidFill>
                <a:effectLst/>
                <a:latin typeface="Charter"/>
              </a:rPr>
              <a:t>Mozog využíva menej ako pätinu kyslíka použitého v ľudskom tele. </a:t>
            </a:r>
            <a:endParaRPr lang="sk-SK" sz="2800" dirty="0">
              <a:latin typeface="Charter"/>
            </a:endParaRP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A9DAB9D3-3A84-4D9F-8B24-820EA75E6D30}"/>
              </a:ext>
            </a:extLst>
          </p:cNvPr>
          <p:cNvSpPr txBox="1"/>
          <p:nvPr/>
        </p:nvSpPr>
        <p:spPr>
          <a:xfrm>
            <a:off x="10708640" y="5973707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>
                <a:hlinkClick r:id="rId2"/>
              </a:rPr>
              <a:t>odkaz</a:t>
            </a:r>
            <a:endParaRPr lang="sk-SK" sz="3200" dirty="0"/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295F2368-33B0-4832-A8C3-E7317FA58367}"/>
              </a:ext>
            </a:extLst>
          </p:cNvPr>
          <p:cNvSpPr txBox="1"/>
          <p:nvPr/>
        </p:nvSpPr>
        <p:spPr>
          <a:xfrm>
            <a:off x="2099056" y="5635152"/>
            <a:ext cx="77297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sk-SK" sz="2800" b="0" i="0" dirty="0">
                <a:solidFill>
                  <a:srgbClr val="FF0000"/>
                </a:solidFill>
                <a:effectLst/>
                <a:latin typeface="Charter"/>
              </a:rPr>
              <a:t>Mozog využíva viac ako štvrtinu kyslíka použitého v ľudskom tele. </a:t>
            </a:r>
            <a:endParaRPr lang="sk-SK" sz="2800" dirty="0">
              <a:solidFill>
                <a:srgbClr val="FF0000"/>
              </a:solidFill>
              <a:latin typeface="Charter"/>
            </a:endParaRP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F84BC212-D5B0-452E-9E9A-ECBF54D9F468}"/>
              </a:ext>
            </a:extLst>
          </p:cNvPr>
          <p:cNvSpPr txBox="1"/>
          <p:nvPr/>
        </p:nvSpPr>
        <p:spPr>
          <a:xfrm rot="20109405">
            <a:off x="2626895" y="595243"/>
            <a:ext cx="933253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5000" dirty="0">
                <a:solidFill>
                  <a:srgbClr val="FF0000"/>
                </a:solidFill>
              </a:rPr>
              <a:t>LOŽ</a:t>
            </a:r>
          </a:p>
        </p:txBody>
      </p:sp>
    </p:spTree>
    <p:extLst>
      <p:ext uri="{BB962C8B-B14F-4D97-AF65-F5344CB8AC3E}">
        <p14:creationId xmlns:p14="http://schemas.microsoft.com/office/powerpoint/2010/main" val="361424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37E845-0C47-4794-98BF-4BF5731D4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Pravda alebo lož?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44ABEEF-3E39-4DA4-9E1D-0160A3A42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2800" b="0" i="0" dirty="0">
                <a:solidFill>
                  <a:srgbClr val="3E3E3E"/>
                </a:solidFill>
                <a:effectLst/>
                <a:latin typeface="Charter"/>
              </a:rPr>
              <a:t>Mihalnica žije okolo 150 dní pred tým než vypadne.</a:t>
            </a:r>
            <a:r>
              <a:rPr lang="en-US" sz="2800" b="0" i="0" dirty="0">
                <a:solidFill>
                  <a:srgbClr val="3E3E3E"/>
                </a:solidFill>
                <a:effectLst/>
                <a:latin typeface="Charter"/>
              </a:rPr>
              <a:t> </a:t>
            </a:r>
            <a:endParaRPr lang="sk-SK" sz="2800" b="0" i="0" dirty="0">
              <a:solidFill>
                <a:srgbClr val="3E3E3E"/>
              </a:solidFill>
              <a:effectLst/>
              <a:latin typeface="Charter"/>
            </a:endParaRP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E6E1E4CF-AA31-4B0D-A6AA-3F80EF6909DF}"/>
              </a:ext>
            </a:extLst>
          </p:cNvPr>
          <p:cNvSpPr txBox="1"/>
          <p:nvPr/>
        </p:nvSpPr>
        <p:spPr>
          <a:xfrm>
            <a:off x="10708640" y="5973707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>
                <a:hlinkClick r:id="rId2"/>
              </a:rPr>
              <a:t>odkaz</a:t>
            </a:r>
            <a:endParaRPr lang="sk-SK" sz="3200" dirty="0"/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7D05D4BC-2741-42C8-8347-5C60DD96AC36}"/>
              </a:ext>
            </a:extLst>
          </p:cNvPr>
          <p:cNvSpPr txBox="1"/>
          <p:nvPr/>
        </p:nvSpPr>
        <p:spPr>
          <a:xfrm rot="20109405">
            <a:off x="6098" y="1172499"/>
            <a:ext cx="12080479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5000" dirty="0">
                <a:solidFill>
                  <a:srgbClr val="FF0000"/>
                </a:solidFill>
              </a:rPr>
              <a:t>PRAVDA</a:t>
            </a:r>
          </a:p>
        </p:txBody>
      </p:sp>
    </p:spTree>
    <p:extLst>
      <p:ext uri="{BB962C8B-B14F-4D97-AF65-F5344CB8AC3E}">
        <p14:creationId xmlns:p14="http://schemas.microsoft.com/office/powerpoint/2010/main" val="2765407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1D499C-8548-4241-97C7-CD3CEA852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Pravda alebo lož?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21FF311-4DDB-48AE-962A-B5974BFDA3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2800" i="0" dirty="0">
                <a:solidFill>
                  <a:srgbClr val="444444"/>
                </a:solidFill>
                <a:effectLst/>
                <a:latin typeface="Charter"/>
              </a:rPr>
              <a:t>Strávenie žuvačky by v prípade jej udržania v žalúdku trvalo 7 rokov.   </a:t>
            </a:r>
          </a:p>
          <a:p>
            <a:pPr marL="0" indent="0">
              <a:buNone/>
            </a:pPr>
            <a:endParaRPr lang="sk-SK" sz="2800" dirty="0">
              <a:latin typeface="Charter"/>
            </a:endParaRP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76E90B54-4561-41FF-B54E-114D8EF2A2DB}"/>
              </a:ext>
            </a:extLst>
          </p:cNvPr>
          <p:cNvSpPr txBox="1"/>
          <p:nvPr/>
        </p:nvSpPr>
        <p:spPr>
          <a:xfrm>
            <a:off x="10708640" y="5973707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>
                <a:hlinkClick r:id="rId2"/>
              </a:rPr>
              <a:t>odkaz</a:t>
            </a:r>
            <a:endParaRPr lang="sk-SK" sz="3200" dirty="0"/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48FA6046-6C8C-4FCF-A04D-555A1BDAF124}"/>
              </a:ext>
            </a:extLst>
          </p:cNvPr>
          <p:cNvSpPr txBox="1"/>
          <p:nvPr/>
        </p:nvSpPr>
        <p:spPr>
          <a:xfrm rot="20109405">
            <a:off x="2626895" y="595243"/>
            <a:ext cx="933253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5000" dirty="0">
                <a:solidFill>
                  <a:srgbClr val="FF0000"/>
                </a:solidFill>
              </a:rPr>
              <a:t>LOŽ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E275658F-1ECC-4873-91B1-CC3FA84EC6E5}"/>
              </a:ext>
            </a:extLst>
          </p:cNvPr>
          <p:cNvSpPr txBox="1"/>
          <p:nvPr/>
        </p:nvSpPr>
        <p:spPr>
          <a:xfrm>
            <a:off x="2099056" y="5635152"/>
            <a:ext cx="77297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dirty="0">
                <a:solidFill>
                  <a:srgbClr val="FF0000"/>
                </a:solidFill>
                <a:latin typeface="Charter"/>
              </a:rPr>
              <a:t>Telo nedokáže stráviť žuvačky, musia byť z tela vylúčené.</a:t>
            </a:r>
            <a:endParaRPr lang="sk-SK" sz="2800" b="0" i="0" dirty="0">
              <a:solidFill>
                <a:srgbClr val="FF0000"/>
              </a:solidFill>
              <a:effectLst/>
              <a:latin typeface="Charter"/>
            </a:endParaRPr>
          </a:p>
        </p:txBody>
      </p:sp>
    </p:spTree>
    <p:extLst>
      <p:ext uri="{BB962C8B-B14F-4D97-AF65-F5344CB8AC3E}">
        <p14:creationId xmlns:p14="http://schemas.microsoft.com/office/powerpoint/2010/main" val="1009085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5DE7937-31EC-4337-894F-3D11F531A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Pravda alebo lož?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5D0426A-E956-45E4-BE29-A14E38BFC3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2800" dirty="0">
                <a:solidFill>
                  <a:srgbClr val="444444"/>
                </a:solidFill>
                <a:latin typeface="Charter"/>
              </a:rPr>
              <a:t>Fóbia zo snehu sa nazýva </a:t>
            </a:r>
            <a:r>
              <a:rPr lang="sk-SK" sz="2800" dirty="0" err="1">
                <a:solidFill>
                  <a:srgbClr val="444444"/>
                </a:solidFill>
                <a:latin typeface="Charter"/>
              </a:rPr>
              <a:t>Efebifóbia</a:t>
            </a:r>
            <a:r>
              <a:rPr lang="sk-SK" sz="2800" dirty="0">
                <a:solidFill>
                  <a:srgbClr val="444444"/>
                </a:solidFill>
                <a:latin typeface="Charter"/>
              </a:rPr>
              <a:t>.</a:t>
            </a:r>
            <a:endParaRPr lang="sk-SK" sz="2800" b="0" i="0" dirty="0">
              <a:solidFill>
                <a:srgbClr val="000000"/>
              </a:solidFill>
              <a:effectLst/>
              <a:latin typeface="Charter"/>
            </a:endParaRPr>
          </a:p>
          <a:p>
            <a:endParaRPr lang="sk-SK" sz="2800" dirty="0">
              <a:latin typeface="Charter"/>
            </a:endParaRP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8B7F5D75-AD1D-40B4-8F61-922DF5D30D7E}"/>
              </a:ext>
            </a:extLst>
          </p:cNvPr>
          <p:cNvSpPr txBox="1"/>
          <p:nvPr/>
        </p:nvSpPr>
        <p:spPr>
          <a:xfrm>
            <a:off x="10708640" y="5973707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>
                <a:hlinkClick r:id="rId2"/>
              </a:rPr>
              <a:t>odkaz</a:t>
            </a:r>
            <a:endParaRPr lang="sk-SK" sz="3200" dirty="0"/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F4A40A4F-53F0-48E6-BB6A-205E388DBDF3}"/>
              </a:ext>
            </a:extLst>
          </p:cNvPr>
          <p:cNvSpPr txBox="1"/>
          <p:nvPr/>
        </p:nvSpPr>
        <p:spPr>
          <a:xfrm>
            <a:off x="2099056" y="5635152"/>
            <a:ext cx="77297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dirty="0" err="1">
                <a:solidFill>
                  <a:srgbClr val="FF0000"/>
                </a:solidFill>
                <a:latin typeface="Charter"/>
              </a:rPr>
              <a:t>Efebifóbia</a:t>
            </a:r>
            <a:r>
              <a:rPr lang="sk-SK" sz="2800" dirty="0">
                <a:solidFill>
                  <a:srgbClr val="FF0000"/>
                </a:solidFill>
                <a:latin typeface="Charter"/>
              </a:rPr>
              <a:t> je strach z </a:t>
            </a:r>
            <a:r>
              <a:rPr lang="sk-SK" sz="2800" dirty="0" err="1">
                <a:solidFill>
                  <a:srgbClr val="FF0000"/>
                </a:solidFill>
                <a:latin typeface="Charter"/>
              </a:rPr>
              <a:t>pubertiakov</a:t>
            </a:r>
            <a:r>
              <a:rPr lang="sk-SK" sz="2800" dirty="0">
                <a:solidFill>
                  <a:srgbClr val="FF0000"/>
                </a:solidFill>
                <a:latin typeface="Charter"/>
              </a:rPr>
              <a:t>.</a:t>
            </a:r>
            <a:endParaRPr lang="sk-SK" sz="2800" b="0" i="0" dirty="0">
              <a:solidFill>
                <a:srgbClr val="FF0000"/>
              </a:solidFill>
              <a:effectLst/>
              <a:latin typeface="Charter"/>
            </a:endParaRPr>
          </a:p>
          <a:p>
            <a:pPr marL="0" indent="0" algn="ctr">
              <a:buNone/>
            </a:pPr>
            <a:r>
              <a:rPr lang="sk-SK" sz="2800" dirty="0">
                <a:solidFill>
                  <a:srgbClr val="FF0000"/>
                </a:solidFill>
                <a:latin typeface="Charter"/>
              </a:rPr>
              <a:t>Fóbia zo snehu sa nazýva </a:t>
            </a:r>
            <a:r>
              <a:rPr lang="sk-SK" sz="2800" b="0" i="0" dirty="0" err="1">
                <a:solidFill>
                  <a:srgbClr val="FF0000"/>
                </a:solidFill>
                <a:effectLst/>
                <a:latin typeface="Charter"/>
              </a:rPr>
              <a:t>Chionofóbia</a:t>
            </a:r>
            <a:r>
              <a:rPr lang="sk-SK" sz="2800" b="0" i="0" dirty="0">
                <a:solidFill>
                  <a:srgbClr val="FF0000"/>
                </a:solidFill>
                <a:effectLst/>
                <a:latin typeface="Charter"/>
              </a:rPr>
              <a:t>.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59A47F77-0EC6-4556-B82B-77F05F41FC8C}"/>
              </a:ext>
            </a:extLst>
          </p:cNvPr>
          <p:cNvSpPr txBox="1"/>
          <p:nvPr/>
        </p:nvSpPr>
        <p:spPr>
          <a:xfrm rot="20109405">
            <a:off x="2626895" y="595243"/>
            <a:ext cx="933253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5000" dirty="0">
                <a:solidFill>
                  <a:srgbClr val="FF0000"/>
                </a:solidFill>
              </a:rPr>
              <a:t>LOŽ</a:t>
            </a:r>
          </a:p>
        </p:txBody>
      </p:sp>
    </p:spTree>
    <p:extLst>
      <p:ext uri="{BB962C8B-B14F-4D97-AF65-F5344CB8AC3E}">
        <p14:creationId xmlns:p14="http://schemas.microsoft.com/office/powerpoint/2010/main" val="342500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DB4778-8F06-4F42-8A52-39E503CF1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Pravda alebo lož?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91CD4B1-274B-473D-9809-C9EFD54D0F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2800" i="0" dirty="0">
                <a:solidFill>
                  <a:srgbClr val="444444"/>
                </a:solidFill>
                <a:effectLst/>
                <a:latin typeface="Charter"/>
              </a:rPr>
              <a:t>Ľudský žalúdok dokáže rozpusti</a:t>
            </a:r>
            <a:r>
              <a:rPr lang="sk-SK" sz="2800" dirty="0">
                <a:solidFill>
                  <a:srgbClr val="444444"/>
                </a:solidFill>
                <a:latin typeface="Charter"/>
              </a:rPr>
              <a:t>ť žiletku.</a:t>
            </a:r>
            <a:endParaRPr lang="sk-SK" sz="2800" i="0" dirty="0">
              <a:solidFill>
                <a:srgbClr val="444444"/>
              </a:solidFill>
              <a:effectLst/>
              <a:latin typeface="Charter"/>
            </a:endParaRPr>
          </a:p>
          <a:p>
            <a:endParaRPr lang="sk-SK" sz="2800" dirty="0">
              <a:latin typeface="Charter"/>
            </a:endParaRP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B5E5FD35-7ADD-49FC-BF8C-A5FBF496D35D}"/>
              </a:ext>
            </a:extLst>
          </p:cNvPr>
          <p:cNvSpPr txBox="1"/>
          <p:nvPr/>
        </p:nvSpPr>
        <p:spPr>
          <a:xfrm>
            <a:off x="10708640" y="5973707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>
                <a:hlinkClick r:id="rId2"/>
              </a:rPr>
              <a:t>odkaz</a:t>
            </a:r>
            <a:endParaRPr lang="sk-SK" sz="3200" dirty="0"/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216969BA-A1EB-4BCF-A149-3FCEA7064A16}"/>
              </a:ext>
            </a:extLst>
          </p:cNvPr>
          <p:cNvSpPr txBox="1"/>
          <p:nvPr/>
        </p:nvSpPr>
        <p:spPr>
          <a:xfrm rot="20109405">
            <a:off x="6098" y="1172499"/>
            <a:ext cx="12080479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5000" dirty="0">
                <a:solidFill>
                  <a:srgbClr val="FF0000"/>
                </a:solidFill>
              </a:rPr>
              <a:t>PRAVDA</a:t>
            </a:r>
          </a:p>
        </p:txBody>
      </p:sp>
    </p:spTree>
    <p:extLst>
      <p:ext uri="{BB962C8B-B14F-4D97-AF65-F5344CB8AC3E}">
        <p14:creationId xmlns:p14="http://schemas.microsoft.com/office/powerpoint/2010/main" val="1665981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49842D-540D-4EAD-80F2-C47FE6C43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Pravda alebo lož?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5B7A96B-E933-4DDA-A925-A74567243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2800" dirty="0">
                <a:solidFill>
                  <a:srgbClr val="444444"/>
                </a:solidFill>
                <a:latin typeface="Charter"/>
              </a:rPr>
              <a:t>Muži sú menej náchylnejší na farbosleposť ako ženy.</a:t>
            </a:r>
            <a:endParaRPr lang="sk-SK" sz="2800" i="0" dirty="0">
              <a:solidFill>
                <a:srgbClr val="444444"/>
              </a:solidFill>
              <a:effectLst/>
              <a:latin typeface="Charter"/>
            </a:endParaRP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E686696A-0413-4835-9768-291D7DBD18CF}"/>
              </a:ext>
            </a:extLst>
          </p:cNvPr>
          <p:cNvSpPr txBox="1"/>
          <p:nvPr/>
        </p:nvSpPr>
        <p:spPr>
          <a:xfrm>
            <a:off x="10708640" y="5973707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>
                <a:hlinkClick r:id="rId2"/>
              </a:rPr>
              <a:t>odkaz</a:t>
            </a:r>
            <a:endParaRPr lang="sk-SK" sz="3200" dirty="0"/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E055DC78-1AF1-488C-B00C-E83386B4AC9E}"/>
              </a:ext>
            </a:extLst>
          </p:cNvPr>
          <p:cNvSpPr txBox="1"/>
          <p:nvPr/>
        </p:nvSpPr>
        <p:spPr>
          <a:xfrm>
            <a:off x="2099056" y="5635152"/>
            <a:ext cx="7729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sk-SK" sz="2800" dirty="0">
                <a:solidFill>
                  <a:srgbClr val="FF0000"/>
                </a:solidFill>
                <a:latin typeface="Charter"/>
              </a:rPr>
              <a:t>Muži sú viac náchylnejší na farbosleposť ako ženy.</a:t>
            </a:r>
            <a:endParaRPr lang="sk-SK" sz="2800" i="0" dirty="0">
              <a:solidFill>
                <a:srgbClr val="FF0000"/>
              </a:solidFill>
              <a:effectLst/>
              <a:latin typeface="Charter"/>
            </a:endParaRP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E385A753-206D-4CEF-9AD3-356F65C0F76D}"/>
              </a:ext>
            </a:extLst>
          </p:cNvPr>
          <p:cNvSpPr txBox="1"/>
          <p:nvPr/>
        </p:nvSpPr>
        <p:spPr>
          <a:xfrm rot="20109405">
            <a:off x="2626895" y="595243"/>
            <a:ext cx="933253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5000" dirty="0">
                <a:solidFill>
                  <a:srgbClr val="FF0000"/>
                </a:solidFill>
              </a:rPr>
              <a:t>LOŽ</a:t>
            </a:r>
          </a:p>
        </p:txBody>
      </p:sp>
    </p:spTree>
    <p:extLst>
      <p:ext uri="{BB962C8B-B14F-4D97-AF65-F5344CB8AC3E}">
        <p14:creationId xmlns:p14="http://schemas.microsoft.com/office/powerpoint/2010/main" val="132051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5903A8D-A6BF-4A61-AD5B-CCDA71147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Pravda alebo lož?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CA3AD3C-A834-4A27-8ACA-8BE5D070E6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2800" dirty="0">
                <a:solidFill>
                  <a:srgbClr val="444444"/>
                </a:solidFill>
                <a:latin typeface="Charter"/>
              </a:rPr>
              <a:t>Ružová</a:t>
            </a:r>
            <a:r>
              <a:rPr lang="sk-SK" sz="2800" i="0" dirty="0">
                <a:solidFill>
                  <a:srgbClr val="444444"/>
                </a:solidFill>
                <a:effectLst/>
                <a:latin typeface="Charter"/>
              </a:rPr>
              <a:t> farba je najhoršou voľbou na pracovný pohovor.</a:t>
            </a:r>
          </a:p>
          <a:p>
            <a:pPr marL="0" indent="0">
              <a:buNone/>
            </a:pPr>
            <a:endParaRPr lang="sk-SK" sz="2800" dirty="0">
              <a:latin typeface="Charter"/>
            </a:endParaRP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52FFFF00-EDE0-48F5-9624-63E7148FA282}"/>
              </a:ext>
            </a:extLst>
          </p:cNvPr>
          <p:cNvSpPr txBox="1"/>
          <p:nvPr/>
        </p:nvSpPr>
        <p:spPr>
          <a:xfrm>
            <a:off x="10708640" y="5973707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>
                <a:hlinkClick r:id="rId2"/>
              </a:rPr>
              <a:t>odkaz</a:t>
            </a:r>
            <a:endParaRPr lang="sk-SK" sz="3200" dirty="0"/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50CB548F-AAF9-45F9-94C2-B72EAE72EBF5}"/>
              </a:ext>
            </a:extLst>
          </p:cNvPr>
          <p:cNvSpPr txBox="1"/>
          <p:nvPr/>
        </p:nvSpPr>
        <p:spPr>
          <a:xfrm>
            <a:off x="2099056" y="5635152"/>
            <a:ext cx="77297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sk-SK" sz="2800" dirty="0">
                <a:solidFill>
                  <a:srgbClr val="FF0000"/>
                </a:solidFill>
                <a:latin typeface="Charter"/>
              </a:rPr>
              <a:t>Najhoršou farbou oblečenia na pohovor je oranžová.</a:t>
            </a:r>
            <a:endParaRPr lang="sk-SK" sz="2800" i="0" dirty="0">
              <a:solidFill>
                <a:srgbClr val="FF0000"/>
              </a:solidFill>
              <a:effectLst/>
              <a:latin typeface="Charter"/>
            </a:endParaRP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D2E9C6D4-2D39-43F1-9B9F-D8C5AD15456C}"/>
              </a:ext>
            </a:extLst>
          </p:cNvPr>
          <p:cNvSpPr txBox="1"/>
          <p:nvPr/>
        </p:nvSpPr>
        <p:spPr>
          <a:xfrm rot="20109405">
            <a:off x="2626895" y="595243"/>
            <a:ext cx="933253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5000" dirty="0">
                <a:solidFill>
                  <a:srgbClr val="FF0000"/>
                </a:solidFill>
              </a:rPr>
              <a:t>LOŽ</a:t>
            </a:r>
          </a:p>
        </p:txBody>
      </p:sp>
    </p:spTree>
    <p:extLst>
      <p:ext uri="{BB962C8B-B14F-4D97-AF65-F5344CB8AC3E}">
        <p14:creationId xmlns:p14="http://schemas.microsoft.com/office/powerpoint/2010/main" val="3791186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57C275-923B-45D4-B260-A9454BD71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Pravda alebo lož?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3C826BA-75C5-4C35-A3BA-D79E436B6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2800" dirty="0">
                <a:solidFill>
                  <a:srgbClr val="444444"/>
                </a:solidFill>
                <a:latin typeface="Charter"/>
              </a:rPr>
              <a:t>Cent pustený z </a:t>
            </a:r>
            <a:r>
              <a:rPr lang="en-US" sz="2800" i="0" dirty="0">
                <a:solidFill>
                  <a:srgbClr val="444444"/>
                </a:solidFill>
                <a:effectLst/>
                <a:latin typeface="Charter"/>
              </a:rPr>
              <a:t>Empire State building </a:t>
            </a:r>
            <a:r>
              <a:rPr lang="sk-SK" sz="2800" i="0" dirty="0">
                <a:solidFill>
                  <a:srgbClr val="444444"/>
                </a:solidFill>
                <a:effectLst/>
                <a:latin typeface="Charter"/>
              </a:rPr>
              <a:t>môže zabi</a:t>
            </a:r>
            <a:r>
              <a:rPr lang="sk-SK" sz="2800" dirty="0">
                <a:solidFill>
                  <a:srgbClr val="444444"/>
                </a:solidFill>
                <a:latin typeface="Charter"/>
              </a:rPr>
              <a:t>ť</a:t>
            </a:r>
            <a:r>
              <a:rPr lang="sk-SK" sz="2800" i="0" dirty="0">
                <a:solidFill>
                  <a:srgbClr val="444444"/>
                </a:solidFill>
                <a:effectLst/>
                <a:latin typeface="Charter"/>
              </a:rPr>
              <a:t> človeka.</a:t>
            </a:r>
          </a:p>
          <a:p>
            <a:pPr marL="0" indent="0">
              <a:buNone/>
            </a:pPr>
            <a:endParaRPr lang="en-US" sz="2800" i="0" dirty="0">
              <a:solidFill>
                <a:srgbClr val="444444"/>
              </a:solidFill>
              <a:effectLst/>
              <a:latin typeface="Charter"/>
            </a:endParaRPr>
          </a:p>
          <a:p>
            <a:endParaRPr lang="sk-SK" sz="2800" dirty="0">
              <a:latin typeface="Charter"/>
            </a:endParaRP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4ECA6091-F01D-4CAA-B5BC-E23B11EEBFF5}"/>
              </a:ext>
            </a:extLst>
          </p:cNvPr>
          <p:cNvSpPr txBox="1"/>
          <p:nvPr/>
        </p:nvSpPr>
        <p:spPr>
          <a:xfrm rot="20109405">
            <a:off x="2626895" y="595243"/>
            <a:ext cx="933253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5000" dirty="0">
                <a:solidFill>
                  <a:srgbClr val="FF0000"/>
                </a:solidFill>
              </a:rPr>
              <a:t>LOŽ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901D5481-5AF8-4CBA-A9D6-3911D54B1208}"/>
              </a:ext>
            </a:extLst>
          </p:cNvPr>
          <p:cNvSpPr txBox="1"/>
          <p:nvPr/>
        </p:nvSpPr>
        <p:spPr>
          <a:xfrm>
            <a:off x="10708640" y="5973707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>
                <a:hlinkClick r:id="rId2"/>
              </a:rPr>
              <a:t>odkaz</a:t>
            </a:r>
            <a:endParaRPr lang="sk-SK" sz="3200" dirty="0"/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E60C694A-B875-40C6-A6BC-E331D8E59C29}"/>
              </a:ext>
            </a:extLst>
          </p:cNvPr>
          <p:cNvSpPr txBox="1"/>
          <p:nvPr/>
        </p:nvSpPr>
        <p:spPr>
          <a:xfrm>
            <a:off x="2099056" y="5635152"/>
            <a:ext cx="77297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sk-SK" sz="2800" dirty="0">
                <a:solidFill>
                  <a:srgbClr val="FF0000"/>
                </a:solidFill>
                <a:latin typeface="Charter"/>
              </a:rPr>
              <a:t>Cent by dosiahol maximálnu rýchlosť 40 km/h </a:t>
            </a:r>
          </a:p>
          <a:p>
            <a:pPr marL="0" indent="0" algn="ctr">
              <a:buNone/>
            </a:pPr>
            <a:r>
              <a:rPr lang="sk-SK" sz="2800" dirty="0">
                <a:solidFill>
                  <a:srgbClr val="FF0000"/>
                </a:solidFill>
                <a:latin typeface="Charter"/>
              </a:rPr>
              <a:t>a so svojou váhou by veľa škody neurobil.</a:t>
            </a:r>
            <a:endParaRPr lang="sk-SK" sz="2800" i="0" dirty="0">
              <a:solidFill>
                <a:srgbClr val="FF0000"/>
              </a:solidFill>
              <a:effectLst/>
              <a:latin typeface="Charter"/>
            </a:endParaRPr>
          </a:p>
        </p:txBody>
      </p:sp>
    </p:spTree>
    <p:extLst>
      <p:ext uri="{BB962C8B-B14F-4D97-AF65-F5344CB8AC3E}">
        <p14:creationId xmlns:p14="http://schemas.microsoft.com/office/powerpoint/2010/main" val="4192382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B7BACA5-ED57-4E7C-8346-0EA1BA537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Pravda alebo lož?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479D66B-2ED5-481A-8FCA-7FC6F1DAF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2800" dirty="0">
                <a:latin typeface="Charter"/>
              </a:rPr>
              <a:t>Delfíny skákavé sa medzi sebou volajú po mene.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24F0B880-C5E6-483C-9EA5-F451CAF11F45}"/>
              </a:ext>
            </a:extLst>
          </p:cNvPr>
          <p:cNvSpPr txBox="1"/>
          <p:nvPr/>
        </p:nvSpPr>
        <p:spPr>
          <a:xfrm>
            <a:off x="10708640" y="5973707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>
                <a:hlinkClick r:id="rId2"/>
              </a:rPr>
              <a:t>odkaz</a:t>
            </a:r>
            <a:endParaRPr lang="sk-SK" sz="3200" dirty="0"/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B24DD4C4-6DB6-4D80-A3D4-F1B6995A2F1E}"/>
              </a:ext>
            </a:extLst>
          </p:cNvPr>
          <p:cNvSpPr txBox="1"/>
          <p:nvPr/>
        </p:nvSpPr>
        <p:spPr>
          <a:xfrm rot="20109405">
            <a:off x="6098" y="1172499"/>
            <a:ext cx="12080479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5000" dirty="0">
                <a:solidFill>
                  <a:srgbClr val="FF0000"/>
                </a:solidFill>
              </a:rPr>
              <a:t>PRAVDA</a:t>
            </a:r>
          </a:p>
        </p:txBody>
      </p:sp>
    </p:spTree>
    <p:extLst>
      <p:ext uri="{BB962C8B-B14F-4D97-AF65-F5344CB8AC3E}">
        <p14:creationId xmlns:p14="http://schemas.microsoft.com/office/powerpoint/2010/main" val="860158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Balík">
  <a:themeElements>
    <a:clrScheme name="Balík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Balík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lík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Balík</Template>
  <TotalTime>407</TotalTime>
  <Words>452</Words>
  <Application>Microsoft Office PowerPoint</Application>
  <PresentationFormat>Širokouhlá</PresentationFormat>
  <Paragraphs>77</Paragraphs>
  <Slides>18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18</vt:i4>
      </vt:variant>
    </vt:vector>
  </HeadingPairs>
  <TitlesOfParts>
    <vt:vector size="22" baseType="lpstr">
      <vt:lpstr>Arial</vt:lpstr>
      <vt:lpstr>Gill Sans MT</vt:lpstr>
      <vt:lpstr>Charter</vt:lpstr>
      <vt:lpstr>Balík</vt:lpstr>
      <vt:lpstr>Pravda alebo lož?</vt:lpstr>
      <vt:lpstr>Zákaz vyhľadávať informácie  na internete počas hry.</vt:lpstr>
      <vt:lpstr>Pravda alebo lož?</vt:lpstr>
      <vt:lpstr>Pravda alebo lož?</vt:lpstr>
      <vt:lpstr>Pravda alebo lož?</vt:lpstr>
      <vt:lpstr>Pravda alebo lož?</vt:lpstr>
      <vt:lpstr>Pravda alebo lož?</vt:lpstr>
      <vt:lpstr>Pravda alebo lož?</vt:lpstr>
      <vt:lpstr>Pravda alebo lož?</vt:lpstr>
      <vt:lpstr>Pravda alebo lož?</vt:lpstr>
      <vt:lpstr>Pravda alebo lož?</vt:lpstr>
      <vt:lpstr>Pravda alebo lož?</vt:lpstr>
      <vt:lpstr>Pravda alebo lož?</vt:lpstr>
      <vt:lpstr>Pravda alebo lož?</vt:lpstr>
      <vt:lpstr>Pravda alebo lož?</vt:lpstr>
      <vt:lpstr>Pravda alebo lož?</vt:lpstr>
      <vt:lpstr>Pravda alebo lož?</vt:lpstr>
      <vt:lpstr>Pravda alebo lož?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Mirka Pavlusová</dc:creator>
  <cp:lastModifiedBy>Mirka Pavlusová</cp:lastModifiedBy>
  <cp:revision>13</cp:revision>
  <dcterms:created xsi:type="dcterms:W3CDTF">2021-05-19T16:16:54Z</dcterms:created>
  <dcterms:modified xsi:type="dcterms:W3CDTF">2021-05-20T00:03:48Z</dcterms:modified>
</cp:coreProperties>
</file>