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luma" charset="1" panose="00000000000000000000"/>
      <p:regular r:id="rId10"/>
    </p:embeddedFont>
    <p:embeddedFont>
      <p:font typeface="Pluma Bold" charset="1" panose="00000000000000000000"/>
      <p:regular r:id="rId11"/>
    </p:embeddedFont>
    <p:embeddedFont>
      <p:font typeface="The Seasons" charset="1" panose="00000000000000000000"/>
      <p:regular r:id="rId12"/>
    </p:embeddedFont>
    <p:embeddedFont>
      <p:font typeface="The Seasons Bold" charset="1" panose="00000000000000000000"/>
      <p:regular r:id="rId13"/>
    </p:embeddedFont>
    <p:embeddedFont>
      <p:font typeface="The Seasons Italics" charset="1" panose="00000000000000000000"/>
      <p:regular r:id="rId14"/>
    </p:embeddedFont>
    <p:embeddedFont>
      <p:font typeface="The Seasons Bold Italics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17" Target="slides/slide2.xml" Type="http://schemas.openxmlformats.org/officeDocument/2006/relationships/slide"/><Relationship Id="rId18" Target="slides/slide3.xml" Type="http://schemas.openxmlformats.org/officeDocument/2006/relationships/slide"/><Relationship Id="rId19" Target="slides/slide4.xml" Type="http://schemas.openxmlformats.org/officeDocument/2006/relationships/slide"/><Relationship Id="rId2" Target="presProps.xml" Type="http://schemas.openxmlformats.org/officeDocument/2006/relationships/presProps"/><Relationship Id="rId20" Target="slides/slide5.xml" Type="http://schemas.openxmlformats.org/officeDocument/2006/relationships/slide"/><Relationship Id="rId21" Target="slides/slide6.xml" Type="http://schemas.openxmlformats.org/officeDocument/2006/relationships/slide"/><Relationship Id="rId22" Target="slides/slide7.xml" Type="http://schemas.openxmlformats.org/officeDocument/2006/relationships/slide"/><Relationship Id="rId23" Target="slides/slide8.xml" Type="http://schemas.openxmlformats.org/officeDocument/2006/relationships/slide"/><Relationship Id="rId24" Target="slides/slide9.xml" Type="http://schemas.openxmlformats.org/officeDocument/2006/relationships/slide"/><Relationship Id="rId25" Target="slides/slide10.xml" Type="http://schemas.openxmlformats.org/officeDocument/2006/relationships/slide"/><Relationship Id="rId26" Target="slides/slide11.xml" Type="http://schemas.openxmlformats.org/officeDocument/2006/relationships/slide"/><Relationship Id="rId27" Target="slides/slide12.xml" Type="http://schemas.openxmlformats.org/officeDocument/2006/relationships/slide"/><Relationship Id="rId28" Target="slides/slide1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64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62403"/>
          <a:stretch>
            <a:fillRect/>
          </a:stretch>
        </p:blipFill>
        <p:spPr>
          <a:xfrm flipH="false" flipV="false" rot="0">
            <a:off x="-1340799" y="6446226"/>
            <a:ext cx="20969599" cy="477330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917756" y="-523443"/>
            <a:ext cx="6775226" cy="155214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3574" y="-776071"/>
            <a:ext cx="6775226" cy="155214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38752">
            <a:off x="-671913" y="4330316"/>
            <a:ext cx="2639226" cy="3360126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750220">
            <a:off x="-1221617" y="5728125"/>
            <a:ext cx="4367285" cy="4962823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72092">
            <a:off x="14862371" y="4359393"/>
            <a:ext cx="4307880" cy="413556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241187" y="7445899"/>
            <a:ext cx="2202736" cy="315496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393562" y="7598299"/>
            <a:ext cx="2248079" cy="3937718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2679167" y="2703616"/>
            <a:ext cx="12929666" cy="2225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050"/>
              </a:lnSpc>
              <a:spcBef>
                <a:spcPct val="0"/>
              </a:spcBef>
            </a:pPr>
            <a:r>
              <a:rPr lang="en-US" sz="15500">
                <a:solidFill>
                  <a:srgbClr val="EEF2E8"/>
                </a:solidFill>
                <a:latin typeface="Pluma"/>
              </a:rPr>
              <a:t>JONÁŠ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87704" y="4862616"/>
            <a:ext cx="991259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EEF2E8"/>
                </a:solidFill>
                <a:latin typeface="The Seasons Bold"/>
              </a:rPr>
              <a:t>kapitola 4.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11334" y="3571558"/>
            <a:ext cx="14265333" cy="367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>
                <a:solidFill>
                  <a:srgbClr val="EEF2E8"/>
                </a:solidFill>
                <a:latin typeface="The Seasons"/>
              </a:rPr>
              <a:t>PREČO JONÁŠ V PRVEJ KAPITOLE </a:t>
            </a:r>
          </a:p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EEF2E8"/>
                </a:solidFill>
                <a:latin typeface="The Seasons"/>
              </a:rPr>
              <a:t>neposlúchol Boha?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601635" y="2233171"/>
            <a:ext cx="1084730" cy="7493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48740" y="2609712"/>
            <a:ext cx="16590519" cy="4858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35"/>
              </a:lnSpc>
            </a:pPr>
            <a:r>
              <a:rPr lang="en-US" sz="3500">
                <a:solidFill>
                  <a:srgbClr val="EEF2E8"/>
                </a:solidFill>
                <a:latin typeface="The Seasons Bold"/>
              </a:rPr>
              <a:t>Jonášovi sa to veľmi nepáčilo a nahneval sa. I modlil sa k Hospodinovi: Ó, Hospodine, či som nehovoril o tom, keď som bol ešte vo svojej krajine? Preto som chcel skôr ujsť do Taršíša, lebo som vedel, že Ty si Boh milostivý a ľútostivý, zhovievavý a bohatý v dobrote; Ty oľutúvašnešťastie. A teraz, Hospodine, vezmi môj život, lebo mi je lepšie zomrieť, ako žiť.</a:t>
            </a:r>
          </a:p>
          <a:p>
            <a:pPr algn="l" marL="0" indent="0" lvl="0">
              <a:lnSpc>
                <a:spcPts val="566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99361" y="1527390"/>
            <a:ext cx="14084886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EEF2E8"/>
                </a:solidFill>
                <a:latin typeface="Pluma"/>
              </a:rPr>
              <a:t>JEŽIŠ A TY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99361" y="3856140"/>
            <a:ext cx="14089277" cy="540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5651" indent="-377825" lvl="1">
              <a:lnSpc>
                <a:spcPts val="7000"/>
              </a:lnSpc>
              <a:buFont typeface="Arial"/>
              <a:buChar char="•"/>
            </a:pPr>
            <a:r>
              <a:rPr lang="en-US" sz="3500">
                <a:solidFill>
                  <a:srgbClr val="EEF2E8"/>
                </a:solidFill>
                <a:latin typeface="The Seasons Bold"/>
              </a:rPr>
              <a:t>Ježiš sa zaujíma o teba</a:t>
            </a:r>
          </a:p>
          <a:p>
            <a:pPr marL="755651" indent="-377825" lvl="1">
              <a:lnSpc>
                <a:spcPts val="7000"/>
              </a:lnSpc>
              <a:buFont typeface="Arial"/>
              <a:buChar char="•"/>
            </a:pPr>
            <a:r>
              <a:rPr lang="en-US" sz="3500">
                <a:solidFill>
                  <a:srgbClr val="EEF2E8"/>
                </a:solidFill>
                <a:latin typeface="The Seasons Bold"/>
              </a:rPr>
              <a:t>Ježiš sa stará o prospech iných ľudí okolo teba</a:t>
            </a:r>
          </a:p>
          <a:p>
            <a:pPr marL="755651" indent="-377825" lvl="1">
              <a:lnSpc>
                <a:spcPts val="7000"/>
              </a:lnSpc>
              <a:buFont typeface="Arial"/>
              <a:buChar char="•"/>
            </a:pPr>
            <a:r>
              <a:rPr lang="en-US" sz="3500">
                <a:solidFill>
                  <a:srgbClr val="EEF2E8"/>
                </a:solidFill>
                <a:latin typeface="The Seasons Bold"/>
              </a:rPr>
              <a:t>Ježiš stvoril všetko, čo je v tvojom živote</a:t>
            </a:r>
          </a:p>
          <a:p>
            <a:pPr marL="755651" indent="-377825" lvl="1">
              <a:lnSpc>
                <a:spcPts val="7000"/>
              </a:lnSpc>
              <a:buFont typeface="Arial"/>
              <a:buChar char="•"/>
            </a:pPr>
            <a:r>
              <a:rPr lang="en-US" sz="3500">
                <a:solidFill>
                  <a:srgbClr val="EEF2E8"/>
                </a:solidFill>
                <a:latin typeface="The Seasons Bold"/>
              </a:rPr>
              <a:t>Ty máš väčší význam pre Ježiša</a:t>
            </a:r>
          </a:p>
          <a:p>
            <a:pPr marL="755651" indent="-377825" lvl="1">
              <a:lnSpc>
                <a:spcPts val="7000"/>
              </a:lnSpc>
              <a:buFont typeface="Arial"/>
              <a:buChar char="•"/>
            </a:pPr>
            <a:r>
              <a:rPr lang="en-US" sz="3500">
                <a:solidFill>
                  <a:srgbClr val="EEF2E8"/>
                </a:solidFill>
                <a:latin typeface="The Seasons Bold"/>
              </a:rPr>
              <a:t>Ježiš sa staral a stará o tvoj život</a:t>
            </a:r>
          </a:p>
          <a:p>
            <a:pPr algn="l" marL="755651" indent="-377825" lvl="1">
              <a:lnSpc>
                <a:spcPts val="7000"/>
              </a:lnSpc>
              <a:buFont typeface="Arial"/>
              <a:buChar char="•"/>
            </a:pPr>
            <a:r>
              <a:rPr lang="en-US" sz="3500">
                <a:solidFill>
                  <a:srgbClr val="EEF2E8"/>
                </a:solidFill>
                <a:latin typeface="The Seasons Bold"/>
              </a:rPr>
              <a:t>Ježiš má záujem o teba a ukazuje Jeho lásku voči tebe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48740" y="793728"/>
            <a:ext cx="16590519" cy="8499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88"/>
              </a:lnSpc>
            </a:pPr>
            <a:r>
              <a:rPr lang="en-US" sz="3032">
                <a:solidFill>
                  <a:srgbClr val="EEF2E8"/>
                </a:solidFill>
                <a:latin typeface="The Seasons Bold"/>
              </a:rPr>
              <a:t>Hospodin riekol: Či si sa právom rozhneval? Jonáš vyšiel z mesta a usadil sa východne od neho; urobil si tam chatku a sedel pod ňou v tieni, aby uvidel, čo sa bude v meste diať. Vtedy Hospodin, Boh, dal vyrásť ricínovníku, a ten vyrástol nad Jonášom, aby mal tieň nad hlavou, a tak ho vytrhol z jeho nevôle. Jonáš sa ricínovníku veľmi zaradoval. Ale na druhý deň za svitania Boh nastrojil červa, ktorý napadol ricínovník, a ten vyschol. Keď vyšlo slnko, nastrojil Boh horúci východný vietor </a:t>
            </a:r>
          </a:p>
          <a:p>
            <a:pPr>
              <a:lnSpc>
                <a:spcPts val="5488"/>
              </a:lnSpc>
            </a:pPr>
            <a:r>
              <a:rPr lang="en-US" sz="3032">
                <a:solidFill>
                  <a:srgbClr val="EEF2E8"/>
                </a:solidFill>
                <a:latin typeface="The Seasons Bold"/>
              </a:rPr>
              <a:t>a slnko pražilo Jonášovi na hlavu, takže omdlieval a žiadal si zomrieť hovoriac: Lepšie mi je zomrieť, ako žiť. Boh riekol Jonášovi: Či si sa právom rozhneval pre ricínovník?</a:t>
            </a:r>
          </a:p>
          <a:p>
            <a:pPr>
              <a:lnSpc>
                <a:spcPts val="5488"/>
              </a:lnSpc>
            </a:pPr>
            <a:r>
              <a:rPr lang="en-US" sz="3032">
                <a:solidFill>
                  <a:srgbClr val="EEF2E8"/>
                </a:solidFill>
                <a:latin typeface="The Seasons Bold"/>
              </a:rPr>
              <a:t> A on odvetil: Právom som sa rozhneval, až na smrť. Tu povedal Hospodin: Tebe je ľúto ricínovníka, pri ktorom si sa nenamáhal a ktorý si nepestoval, ktorý za noc vyrástol a za noc zahynul; a mne nemá byť ľúto Ninive, veľkého mesta, v ktorom je viac ako stodvadsaťtisíc ľudí, ktorí nevedia rozlišovať medzi tým, čo je napravo a čo naľavo, a k tomu mnoho dobytka?</a:t>
            </a:r>
          </a:p>
          <a:p>
            <a:pPr algn="l" marL="0" indent="0" lvl="0">
              <a:lnSpc>
                <a:spcPts val="5488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5755" y="1840620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BOH A NINIVE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18359" y="1850986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JONÁŠ A RASTLINA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15755" y="4069890"/>
            <a:ext cx="6953886" cy="498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74293" indent="-287146" lvl="1">
              <a:lnSpc>
                <a:spcPts val="3989"/>
              </a:lnSpc>
              <a:spcBef>
                <a:spcPct val="0"/>
              </a:spcBef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Boh sa zaujíma o Ninive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18359" y="4069890"/>
            <a:ext cx="6953886" cy="498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74293" indent="-287146" lvl="1">
              <a:lnSpc>
                <a:spcPts val="3989"/>
              </a:lnSpc>
              <a:spcBef>
                <a:spcPct val="0"/>
              </a:spcBef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Jonáš sa zaujíma o rastlinu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5755" y="1840620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BOH A NINIVE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18359" y="1850986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JONÁŠ A RASTLINA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15755" y="3936540"/>
            <a:ext cx="6953886" cy="1291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Boh sa zaujíma o Ninive 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sa stará o prospech ľudí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18359" y="3936540"/>
            <a:ext cx="6953886" cy="1291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Jonáš sa zaujíma o rastlinu 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sa stará o seba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5755" y="1840620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BOH A NINIVE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18359" y="1850986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JONÁŠ A RASTLINA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15755" y="3936540"/>
            <a:ext cx="6953886" cy="1958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Boh sa zaujíma o Ninive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sa stará o prospech ľudí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stvoril všetko, čo bolo v Ninive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18359" y="3936540"/>
            <a:ext cx="6953886" cy="1958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Jonáš sa zaujíma o rastlinu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sa stará o seba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rastlinu nestvoril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5755" y="1840620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BOH A NINIVE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18359" y="1850986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JONÁŠ A RASTLINA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15755" y="3936540"/>
            <a:ext cx="6953886" cy="2625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Boh sa zaujíma o Ninive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sa stará o prospech ľudí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stvoril všetko, čo bolo v Ninive 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Ľudia z Ninive mali väčší význam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18359" y="3936540"/>
            <a:ext cx="6953886" cy="2625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Jonáš sa zaujíma o rastlinu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sa stará o seba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rastlinu nestvoril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Rastlina bola dočasná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5755" y="1840620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BOH A NINIVE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18359" y="1850986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JONÁŠ A RASTLINA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15755" y="3936540"/>
            <a:ext cx="6953886" cy="3292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Boh sa zaujíma o Ninive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sa stará o prospech ľudí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stvoril všetko, čo bolo v Ninive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Ľudia z Ninive mali väčší význam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sa staral a stará o ľudský život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18359" y="3936540"/>
            <a:ext cx="6953886" cy="3292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Jonáš sa zaujíma o rastlinu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sa stará o seba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rastlinu nestvoril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Rastlina bola dočasná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sa stará o pohodlie a je sebec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5755" y="1840620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BOH A NINIVE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18359" y="1850986"/>
            <a:ext cx="6953886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EEF2E8"/>
                </a:solidFill>
                <a:latin typeface="Pluma"/>
              </a:rPr>
              <a:t>JONÁŠ A RASTLINA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15755" y="3936540"/>
            <a:ext cx="6953886" cy="462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Boh sa zaujíma o Ninive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sa stará o prospech ľudí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stvoril všetko, čo bolo v Ninive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Ľudia z Ninive mali väčší význam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sa staral a stará o ľudský život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Boh má záujem o Ninive a ukazuje Jeho lásku voči nim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18359" y="3936540"/>
            <a:ext cx="6953886" cy="462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 Bold"/>
              </a:rPr>
              <a:t>Jonáš sa zaujíma o rastlinu 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sa stará o seba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rastlinu nestvoril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Rastlina bola dočasná</a:t>
            </a:r>
          </a:p>
          <a:p>
            <a:pPr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 sa stará o pohodlie a je sebec</a:t>
            </a:r>
          </a:p>
          <a:p>
            <a:pPr algn="l" marL="574293" indent="-287146" lvl="1">
              <a:lnSpc>
                <a:spcPts val="5319"/>
              </a:lnSpc>
              <a:buFont typeface="Arial"/>
              <a:buChar char="•"/>
            </a:pPr>
            <a:r>
              <a:rPr lang="en-US" sz="2659">
                <a:solidFill>
                  <a:srgbClr val="EEF2E8"/>
                </a:solidFill>
                <a:latin typeface="The Seasons"/>
              </a:rPr>
              <a:t>Jonášov záujem o rastlinu je zlý a ukazuje jeho nesprávny pohľad na život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7999"/>
            </a:blip>
            <a:srcRect l="0" t="21875" r="0" b="21875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894102" y="7139936"/>
            <a:ext cx="14499796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51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894102" y="3514725"/>
            <a:ext cx="14499796" cy="317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500">
                <a:solidFill>
                  <a:srgbClr val="EEF2E8"/>
                </a:solidFill>
                <a:latin typeface="The Seasons"/>
              </a:rPr>
              <a:t>Veď Boh tak miloval svet, že dal svojho jednorodeného Syna, aby nik, kto verí v neho, nezahynul, ale mal večný život.</a:t>
            </a:r>
          </a:p>
          <a:p>
            <a:pPr algn="r">
              <a:lnSpc>
                <a:spcPts val="6299"/>
              </a:lnSpc>
            </a:pPr>
            <a:r>
              <a:rPr lang="en-US" sz="4500">
                <a:solidFill>
                  <a:srgbClr val="EEF2E8"/>
                </a:solidFill>
                <a:latin typeface="The Seasons"/>
              </a:rPr>
              <a:t>Ján 3, 16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11334" y="4514850"/>
            <a:ext cx="14265333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EEF2E8"/>
                </a:solidFill>
                <a:latin typeface="The Seasons"/>
              </a:rPr>
              <a:t>ČO S TÝM UROBÍŠ?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DAFSwoTsSM8</dc:identifier>
  <dcterms:modified xsi:type="dcterms:W3CDTF">2011-08-01T06:04:30Z</dcterms:modified>
  <cp:revision>1</cp:revision>
  <dc:title>Jonáš</dc:title>
</cp:coreProperties>
</file>