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262626"/>
    <a:srgbClr val="F8B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64283-4BCC-41FF-B77E-2ED617EBA031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0A39A-93CE-4CD8-8589-64EFD901CF1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3087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0A39A-93CE-4CD8-8589-64EFD901CF13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036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121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898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5920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358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9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534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341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989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62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884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9293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811877-C543-4F87-908F-56C9C0D3E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789F24-3DFE-49C2-AEED-8BDA812CA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56CC8CE-2A1E-4F1C-BA03-4A28179BE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495F1E3-8C33-4158-9876-09FB88137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F50462A-B353-478D-8AFE-3B54A040BE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8479641-2D5E-44B7-B2AB-74942BBBB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C356DB9-3CF0-479B-8EB9-0E1DDEAB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BB27546-2C0D-48A8-8747-EC6FDBC6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042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1AA6275-B273-446C-B6A6-9D38A810E1F7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8113BDC-8F83-45B0-917D-613F0DD8CA4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629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hyperlink" Target="https://sk.wikipedia.org/wiki/Pu%C5%A1n%C3%BD_prach" TargetMode="External"/><Relationship Id="rId4" Type="http://schemas.openxmlformats.org/officeDocument/2006/relationships/hyperlink" Target="https://en.wikipedia.org/wiki/Compass" TargetMode="External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svg"/><Relationship Id="rId7" Type="http://schemas.openxmlformats.org/officeDocument/2006/relationships/hyperlink" Target="https://www.dobrehodinky.sk/recenzie-historia-hodiniek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lacove-techniky.polygraficka.sk/johannes-gensfleisch-gutenberg.html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1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0" Type="http://schemas.openxmlformats.org/officeDocument/2006/relationships/hyperlink" Target="https://sk.wikipedia.org/wiki/Dejiny_filmu" TargetMode="External"/><Relationship Id="rId4" Type="http://schemas.openxmlformats.org/officeDocument/2006/relationships/image" Target="../media/image18.svg"/><Relationship Id="rId9" Type="http://schemas.openxmlformats.org/officeDocument/2006/relationships/hyperlink" Target="https://sk.wikipedia.org/wiki/Telef%C3%B3n" TargetMode="External"/><Relationship Id="rId1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ARPANET" TargetMode="External"/><Relationship Id="rId13" Type="http://schemas.openxmlformats.org/officeDocument/2006/relationships/image" Target="../media/image12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10.svg"/><Relationship Id="rId5" Type="http://schemas.openxmlformats.org/officeDocument/2006/relationships/image" Target="../media/image26.svg"/><Relationship Id="rId10" Type="http://schemas.openxmlformats.org/officeDocument/2006/relationships/image" Target="../media/image9.png"/><Relationship Id="rId4" Type="http://schemas.openxmlformats.org/officeDocument/2006/relationships/image" Target="../media/image25.png"/><Relationship Id="rId9" Type="http://schemas.openxmlformats.org/officeDocument/2006/relationships/hyperlink" Target="https://www.smithsonianmag.com/history/atm-dead-long-live-atm-180953838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Bratia_Wrightovci" TargetMode="External"/><Relationship Id="rId13" Type="http://schemas.openxmlformats.org/officeDocument/2006/relationships/image" Target="../media/image12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10.svg"/><Relationship Id="rId5" Type="http://schemas.openxmlformats.org/officeDocument/2006/relationships/image" Target="../media/image32.svg"/><Relationship Id="rId10" Type="http://schemas.openxmlformats.org/officeDocument/2006/relationships/image" Target="../media/image9.png"/><Relationship Id="rId4" Type="http://schemas.openxmlformats.org/officeDocument/2006/relationships/image" Target="../media/image31.png"/><Relationship Id="rId9" Type="http://schemas.openxmlformats.org/officeDocument/2006/relationships/hyperlink" Target="https://sk.wikipedia.org/wiki/Eskal%C3%A1tor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6.svg"/><Relationship Id="rId7" Type="http://schemas.openxmlformats.org/officeDocument/2006/relationships/hyperlink" Target="https://en.wikipedia.org/wiki/Dishwasher#History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teraz.sk/magazin/vynalezca-telegrafu-a-tvorca-morseovej/3427-clanok.html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38.svg"/><Relationship Id="rId10" Type="http://schemas.openxmlformats.org/officeDocument/2006/relationships/image" Target="../media/image11.png"/><Relationship Id="rId4" Type="http://schemas.openxmlformats.org/officeDocument/2006/relationships/image" Target="../media/image37.png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0.svg"/><Relationship Id="rId7" Type="http://schemas.openxmlformats.org/officeDocument/2006/relationships/hyperlink" Target="https://sk.wikipedia.org/wiki/R%C3%B6ntgenov%C3%A9_%C5%BEiarenie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k.wikipedia.org/wiki/Penicil%C3%ADn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42.svg"/><Relationship Id="rId10" Type="http://schemas.openxmlformats.org/officeDocument/2006/relationships/image" Target="../media/image11.png"/><Relationship Id="rId4" Type="http://schemas.openxmlformats.org/officeDocument/2006/relationships/image" Target="../media/image41.png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4.svg"/><Relationship Id="rId7" Type="http://schemas.openxmlformats.org/officeDocument/2006/relationships/image" Target="../media/image10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hyperlink" Target="https://en.wikipedia.org/wiki/Blender" TargetMode="External"/><Relationship Id="rId4" Type="http://schemas.openxmlformats.org/officeDocument/2006/relationships/hyperlink" Target="http://www.historyofrefrigeration.com/refrigeration-history/history-of-refrigerator/" TargetMode="External"/><Relationship Id="rId9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6.svg"/><Relationship Id="rId7" Type="http://schemas.openxmlformats.org/officeDocument/2006/relationships/hyperlink" Target="https://interestingengineering.com/11-interesting-inventions-from-the-1950s-that-still-affect-our-lives-today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k.wikipedia.org/wiki/%C4%8Cesko-slovensk%C3%A1_telev%C3%ADzia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48.svg"/><Relationship Id="rId10" Type="http://schemas.openxmlformats.org/officeDocument/2006/relationships/image" Target="../media/image11.png"/><Relationship Id="rId4" Type="http://schemas.openxmlformats.org/officeDocument/2006/relationships/image" Target="../media/image47.png"/><Relationship Id="rId9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0.svg"/><Relationship Id="rId7" Type="http://schemas.openxmlformats.org/officeDocument/2006/relationships/hyperlink" Target="https://www.idnes.cz/technet/internet/pred-40-lety-poslal-programator-prvni-e-mail-vsech-dob-byl-to-nesmysl.A111011_125655_sw_internet_pka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ech.sme.sk/c/2388713/digitalny-fotoaparat-ma-30-rokov.html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52.svg"/><Relationship Id="rId10" Type="http://schemas.openxmlformats.org/officeDocument/2006/relationships/image" Target="../media/image11.png"/><Relationship Id="rId4" Type="http://schemas.openxmlformats.org/officeDocument/2006/relationships/image" Target="../media/image51.png"/><Relationship Id="rId9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Festival_de_Cannes" TargetMode="External"/><Relationship Id="rId13" Type="http://schemas.openxmlformats.org/officeDocument/2006/relationships/image" Target="../media/image12.sv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12" Type="http://schemas.openxmlformats.org/officeDocument/2006/relationships/image" Target="../media/image1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11" Type="http://schemas.openxmlformats.org/officeDocument/2006/relationships/image" Target="../media/image10.svg"/><Relationship Id="rId5" Type="http://schemas.openxmlformats.org/officeDocument/2006/relationships/image" Target="../media/image56.svg"/><Relationship Id="rId10" Type="http://schemas.openxmlformats.org/officeDocument/2006/relationships/image" Target="../media/image9.png"/><Relationship Id="rId4" Type="http://schemas.openxmlformats.org/officeDocument/2006/relationships/image" Target="../media/image55.png"/><Relationship Id="rId9" Type="http://schemas.openxmlformats.org/officeDocument/2006/relationships/hyperlink" Target="https://europa.eu/learning-corner/eu-timeline/1958_sk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0.svg"/><Relationship Id="rId7" Type="http://schemas.openxmlformats.org/officeDocument/2006/relationships/hyperlink" Target="https://www.entrepreneur.com/slideshow/295683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k.wikipedia.org/wiki/Hubblov_vesm%C3%ADrny_%C4%8Falekoh%C4%BEad" TargetMode="External"/><Relationship Id="rId11" Type="http://schemas.openxmlformats.org/officeDocument/2006/relationships/image" Target="../media/image12.svg"/><Relationship Id="rId5" Type="http://schemas.openxmlformats.org/officeDocument/2006/relationships/image" Target="../media/image62.svg"/><Relationship Id="rId10" Type="http://schemas.openxmlformats.org/officeDocument/2006/relationships/image" Target="../media/image11.png"/><Relationship Id="rId4" Type="http://schemas.openxmlformats.org/officeDocument/2006/relationships/image" Target="../media/image61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6FBF35-3DF2-4683-9421-FA0290076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63323"/>
            <a:ext cx="8991600" cy="1692771"/>
          </a:xfrm>
        </p:spPr>
        <p:txBody>
          <a:bodyPr>
            <a:normAutofit/>
          </a:bodyPr>
          <a:lstStyle/>
          <a:p>
            <a:r>
              <a:rPr lang="sk-SK"/>
              <a:t>Čo bolo skôr?</a:t>
            </a:r>
          </a:p>
        </p:txBody>
      </p:sp>
      <p:pic>
        <p:nvPicPr>
          <p:cNvPr id="6" name="Grafický objekt 5" descr="Kurča obrys">
            <a:extLst>
              <a:ext uri="{FF2B5EF4-FFF2-40B4-BE49-F238E27FC236}">
                <a16:creationId xmlns:a16="http://schemas.microsoft.com/office/drawing/2014/main" id="{DE32ADCF-DB4E-499A-AE38-9E168E7D3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9409" y="4431047"/>
            <a:ext cx="1887682" cy="1887682"/>
          </a:xfrm>
          <a:prstGeom prst="rect">
            <a:avLst/>
          </a:prstGeom>
        </p:spPr>
      </p:pic>
      <p:pic>
        <p:nvPicPr>
          <p:cNvPr id="9" name="Grafický objekt 8" descr="Vajce obrys">
            <a:extLst>
              <a:ext uri="{FF2B5EF4-FFF2-40B4-BE49-F238E27FC236}">
                <a16:creationId xmlns:a16="http://schemas.microsoft.com/office/drawing/2014/main" id="{0CEA7856-5CFD-49D8-838B-5C873E957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0290" y="4523508"/>
            <a:ext cx="1573547" cy="157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97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F32040-AEF9-46E5-8AF1-F37E8E77C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B56E5D8-802B-4977-8B8F-ACE7E3635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sk-SK" sz="3200" dirty="0"/>
              <a:t>Zákaz vyhľadávať informácie </a:t>
            </a:r>
            <a:br>
              <a:rPr lang="sk-SK" sz="3200" dirty="0"/>
            </a:br>
            <a:r>
              <a:rPr lang="sk-SK" sz="3200" dirty="0"/>
              <a:t>na </a:t>
            </a:r>
            <a:r>
              <a:rPr lang="sk-SK" sz="3200"/>
              <a:t>internete počas hry. 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8C0EB2-C10C-42B9-BFAD-DF1446B2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15865" y="640555"/>
            <a:ext cx="3760270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9E3421-DF66-440D-8C55-242453785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1500" y="806112"/>
            <a:ext cx="3429000" cy="2980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Značka zákazu výplň plnou farbou">
            <a:extLst>
              <a:ext uri="{FF2B5EF4-FFF2-40B4-BE49-F238E27FC236}">
                <a16:creationId xmlns:a16="http://schemas.microsoft.com/office/drawing/2014/main" id="{2E017698-8D9A-4E58-894E-612A4F792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120" y="970704"/>
            <a:ext cx="265176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0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3D77B4E7-33AA-4831-B811-74EF16B76314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C9C8165B-13AC-481A-B834-BF2B1B7BA317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2A56036-A68F-4C3E-8D85-F132E663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BCCCBF03-83E8-431F-BD75-3B32FB8C4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06826" y="1824454"/>
            <a:ext cx="4448561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 Pušný prach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02CF72E-ABE5-44F4-9978-AF787DA89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168" y="1681163"/>
            <a:ext cx="5539664" cy="1568064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 Kompas </a:t>
            </a:r>
          </a:p>
          <a:p>
            <a:pPr algn="ctr"/>
            <a:r>
              <a:rPr lang="sk-SK" sz="3600" dirty="0"/>
              <a:t>(s využitím navigácie)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202D5DA-4530-420D-B271-B97CE6A79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168" y="4696287"/>
            <a:ext cx="5539664" cy="1493376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Číňania vynašli kompas na navigáciu okolo 11. storočia.</a:t>
            </a:r>
          </a:p>
          <a:p>
            <a:endParaRPr lang="sk-SK" dirty="0"/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37DDCCDB-B4D4-499C-A26C-5906B4FE8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5950" y="4696287"/>
            <a:ext cx="5507882" cy="1493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Vynašli ho v období siedmeho až 9. storočia v Číne. </a:t>
            </a:r>
          </a:p>
        </p:txBody>
      </p:sp>
      <p:pic>
        <p:nvPicPr>
          <p:cNvPr id="12" name="Grafický objekt 11" descr="Kompas obrys">
            <a:extLst>
              <a:ext uri="{FF2B5EF4-FFF2-40B4-BE49-F238E27FC236}">
                <a16:creationId xmlns:a16="http://schemas.microsoft.com/office/drawing/2014/main" id="{3C737F0A-858C-449A-8789-2BF4B81FB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6200" y="5176837"/>
            <a:ext cx="1625570" cy="1625570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C0F6E853-555E-4D96-A0CD-34C73C1EA535}"/>
              </a:ext>
            </a:extLst>
          </p:cNvPr>
          <p:cNvSpPr txBox="1"/>
          <p:nvPr/>
        </p:nvSpPr>
        <p:spPr>
          <a:xfrm>
            <a:off x="1686757" y="6285390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4"/>
              </a:rPr>
              <a:t>Zdroj</a:t>
            </a:r>
            <a:endParaRPr lang="sk-SK" dirty="0"/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BAE3EF47-4277-4B9E-8897-37C36CA0A954}"/>
              </a:ext>
            </a:extLst>
          </p:cNvPr>
          <p:cNvSpPr txBox="1"/>
          <p:nvPr/>
        </p:nvSpPr>
        <p:spPr>
          <a:xfrm>
            <a:off x="11065305" y="6285390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5"/>
              </a:rPr>
              <a:t>Zdroj</a:t>
            </a:r>
            <a:endParaRPr lang="sk-SK" dirty="0"/>
          </a:p>
        </p:txBody>
      </p:sp>
      <p:pic>
        <p:nvPicPr>
          <p:cNvPr id="17" name="Grafický objekt 16" descr="Značka palec hore výplň plnou farbou">
            <a:extLst>
              <a:ext uri="{FF2B5EF4-FFF2-40B4-BE49-F238E27FC236}">
                <a16:creationId xmlns:a16="http://schemas.microsoft.com/office/drawing/2014/main" id="{EF7D0EE7-1EEC-4055-AC11-EF6400813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6867" y="2952326"/>
            <a:ext cx="1440000" cy="1440000"/>
          </a:xfrm>
          <a:prstGeom prst="rect">
            <a:avLst/>
          </a:prstGeom>
        </p:spPr>
      </p:pic>
      <p:pic>
        <p:nvPicPr>
          <p:cNvPr id="21" name="Grafický objekt 20" descr="Palec nadol výplň plnou farbou">
            <a:extLst>
              <a:ext uri="{FF2B5EF4-FFF2-40B4-BE49-F238E27FC236}">
                <a16:creationId xmlns:a16="http://schemas.microsoft.com/office/drawing/2014/main" id="{9199F7FA-CD27-4BC4-BFBD-3672F6BA9E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47894" y="3249227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3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08731B18-B77F-4CFC-9DA2-5185249A70E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BD13B28C-B32D-4E6C-A32F-DD232ED20A93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92252BD-B39D-4F90-B331-9ADEE5FB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A8A7C73-D448-4D46-B9D7-387DDFC86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052" y="1681163"/>
            <a:ext cx="5773523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 Mechanická kníhtlač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16CD2A3C-4353-4C50-B29B-764EDE2FE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4052" y="4216893"/>
            <a:ext cx="5652965" cy="19727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Vynašiel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Johannes Gutenberg </a:t>
            </a:r>
            <a:r>
              <a:rPr lang="sk-SK" dirty="0">
                <a:solidFill>
                  <a:srgbClr val="151515"/>
                </a:solidFill>
                <a:latin typeface="Lora"/>
              </a:rPr>
              <a:t>okolo roku</a:t>
            </a:r>
            <a:r>
              <a:rPr lang="en-US" dirty="0">
                <a:solidFill>
                  <a:srgbClr val="151515"/>
                </a:solidFill>
                <a:latin typeface="Lora"/>
              </a:rPr>
              <a:t> 1440</a:t>
            </a:r>
            <a:r>
              <a:rPr lang="sk-SK" dirty="0">
                <a:solidFill>
                  <a:srgbClr val="151515"/>
                </a:solidFill>
                <a:latin typeface="Lora"/>
              </a:rPr>
              <a:t>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9635C11-AC3A-4943-8385-BE88378E1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921375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 Vreckové hodiny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30E3E3F0-B32C-4073-90A5-E7B46065D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6805" y="4216893"/>
            <a:ext cx="5571143" cy="1972770"/>
          </a:xfrm>
        </p:spPr>
        <p:txBody>
          <a:bodyPr/>
          <a:lstStyle/>
          <a:p>
            <a:pPr marL="0" indent="0" algn="ctr">
              <a:buNone/>
            </a:pPr>
            <a:r>
              <a:rPr lang="sk-SK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sk-SK" dirty="0">
                <a:solidFill>
                  <a:srgbClr val="151515"/>
                </a:solidFill>
                <a:latin typeface="Lora"/>
              </a:rPr>
              <a:t>Prvé vreckové hodiny boli skonštruované v roku 1510. </a:t>
            </a:r>
          </a:p>
        </p:txBody>
      </p:sp>
      <p:pic>
        <p:nvPicPr>
          <p:cNvPr id="12" name="Grafický objekt 11" descr="Otvorená kniha obrys">
            <a:extLst>
              <a:ext uri="{FF2B5EF4-FFF2-40B4-BE49-F238E27FC236}">
                <a16:creationId xmlns:a16="http://schemas.microsoft.com/office/drawing/2014/main" id="{D58CA79E-0058-4B4A-8332-A158B235B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2018" y="4754756"/>
            <a:ext cx="1972769" cy="1972769"/>
          </a:xfrm>
          <a:prstGeom prst="rect">
            <a:avLst/>
          </a:prstGeom>
        </p:spPr>
      </p:pic>
      <p:pic>
        <p:nvPicPr>
          <p:cNvPr id="14" name="Grafický objekt 13" descr="Hodiny výplň plnou farbou">
            <a:extLst>
              <a:ext uri="{FF2B5EF4-FFF2-40B4-BE49-F238E27FC236}">
                <a16:creationId xmlns:a16="http://schemas.microsoft.com/office/drawing/2014/main" id="{D4BA1BAD-BD1B-4A58-9B41-2F22AFECA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1079" y="2507294"/>
            <a:ext cx="1605379" cy="1605379"/>
          </a:xfrm>
          <a:prstGeom prst="rect">
            <a:avLst/>
          </a:prstGeom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252584CF-9ABF-4E0F-9A4B-21E00A67C0CE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B2F8392-F6FD-4E80-AD93-8EAB7BD602BA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8" name="Grafický objekt 17" descr="Značka palec hore výplň plnou farbou">
            <a:extLst>
              <a:ext uri="{FF2B5EF4-FFF2-40B4-BE49-F238E27FC236}">
                <a16:creationId xmlns:a16="http://schemas.microsoft.com/office/drawing/2014/main" id="{273CB5C5-FB33-4393-A970-D4676E3293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78402" y="2507962"/>
            <a:ext cx="1440000" cy="1440000"/>
          </a:xfrm>
          <a:prstGeom prst="rect">
            <a:avLst/>
          </a:prstGeom>
        </p:spPr>
      </p:pic>
      <p:pic>
        <p:nvPicPr>
          <p:cNvPr id="19" name="Grafický objekt 18" descr="Palec nadol výplň plnou farbou">
            <a:extLst>
              <a:ext uri="{FF2B5EF4-FFF2-40B4-BE49-F238E27FC236}">
                <a16:creationId xmlns:a16="http://schemas.microsoft.com/office/drawing/2014/main" id="{7F30ABEF-25EA-4320-838E-1DFCA357D7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34093" y="4921626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5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D067222D-3E03-44C8-958B-FB2420AF4B77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C5F3221-D29E-4035-B023-0E5AD9110260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13DDF14-57DA-482F-BE03-515DEB7C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1D29E29-9862-4E1B-B46A-C9682BEAE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746" y="2055812"/>
            <a:ext cx="5827829" cy="918207"/>
          </a:xfrm>
        </p:spPr>
        <p:txBody>
          <a:bodyPr anchor="ctr">
            <a:normAutofit/>
          </a:bodyPr>
          <a:lstStyle/>
          <a:p>
            <a:pPr algn="ctr"/>
            <a:r>
              <a:rPr lang="sk-SK" sz="3600" dirty="0"/>
              <a:t>1.Telefón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F9CFC8F-9F0D-40D3-B926-6B87B9710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3985" y="4221525"/>
            <a:ext cx="5412202" cy="1910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1515"/>
                </a:solidFill>
                <a:latin typeface="Lora"/>
              </a:rPr>
              <a:t>Alexander Graham Bell </a:t>
            </a:r>
            <a:r>
              <a:rPr lang="sk-SK" dirty="0">
                <a:solidFill>
                  <a:srgbClr val="151515"/>
                </a:solidFill>
                <a:latin typeface="Lora"/>
              </a:rPr>
              <a:t>zostrojil prvý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tele</a:t>
            </a:r>
            <a:r>
              <a:rPr lang="sk-SK" dirty="0">
                <a:solidFill>
                  <a:srgbClr val="151515"/>
                </a:solidFill>
                <a:latin typeface="Lora"/>
              </a:rPr>
              <a:t>fón v roku</a:t>
            </a:r>
            <a:r>
              <a:rPr lang="en-US" dirty="0">
                <a:solidFill>
                  <a:srgbClr val="151515"/>
                </a:solidFill>
                <a:latin typeface="Lora"/>
              </a:rPr>
              <a:t> 1876.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Podľa novších údajov vynašiel telefón taliansky vynálezca Antonio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Meucci</a:t>
            </a:r>
            <a:r>
              <a:rPr lang="sk-SK" dirty="0">
                <a:solidFill>
                  <a:srgbClr val="151515"/>
                </a:solidFill>
                <a:latin typeface="Lora"/>
              </a:rPr>
              <a:t> už v roku 1849.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56170D58-E310-49CD-84B9-F7EF130DF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2"/>
            <a:ext cx="6096000" cy="1529287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 Film (premietaný na verejnosti)</a:t>
            </a:r>
            <a:r>
              <a:rPr lang="sk-SK" dirty="0"/>
              <a:t>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4FB2A538-3618-4D06-82F1-30B674F5C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4784" y="3844592"/>
            <a:ext cx="4590603" cy="1910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Prvý film (Príjazd vlaku do stanice La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Ciotat</a:t>
            </a:r>
            <a:r>
              <a:rPr lang="sk-SK" dirty="0">
                <a:solidFill>
                  <a:srgbClr val="151515"/>
                </a:solidFill>
                <a:latin typeface="Lora"/>
              </a:rPr>
              <a:t>), sa premietal na verejnosti v roku 1895 v Parížskom Grand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Caffe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bratmi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Lumiérovými</a:t>
            </a:r>
            <a:r>
              <a:rPr lang="sk-SK" dirty="0">
                <a:solidFill>
                  <a:srgbClr val="151515"/>
                </a:solidFill>
                <a:latin typeface="Lora"/>
              </a:rPr>
              <a:t>.</a:t>
            </a:r>
          </a:p>
        </p:txBody>
      </p:sp>
      <p:pic>
        <p:nvPicPr>
          <p:cNvPr id="12" name="Grafický objekt 11" descr="Prijímač výplň plnou farbou">
            <a:extLst>
              <a:ext uri="{FF2B5EF4-FFF2-40B4-BE49-F238E27FC236}">
                <a16:creationId xmlns:a16="http://schemas.microsoft.com/office/drawing/2014/main" id="{41D48945-0C7E-4B67-BE36-FD23CA475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588" y="2453021"/>
            <a:ext cx="1529287" cy="1529287"/>
          </a:xfrm>
          <a:prstGeom prst="rect">
            <a:avLst/>
          </a:prstGeom>
        </p:spPr>
      </p:pic>
      <p:pic>
        <p:nvPicPr>
          <p:cNvPr id="14" name="Grafický objekt 13" descr="Filmový kotúč výplň plnou farbou">
            <a:extLst>
              <a:ext uri="{FF2B5EF4-FFF2-40B4-BE49-F238E27FC236}">
                <a16:creationId xmlns:a16="http://schemas.microsoft.com/office/drawing/2014/main" id="{9EE2FD5A-F42B-4E3B-85EB-BA4C2853F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7539" y="2672380"/>
            <a:ext cx="1224715" cy="1224715"/>
          </a:xfrm>
          <a:prstGeom prst="rect">
            <a:avLst/>
          </a:prstGeom>
        </p:spPr>
      </p:pic>
      <p:pic>
        <p:nvPicPr>
          <p:cNvPr id="16" name="Grafický objekt 15" descr="Videokamera výplň plnou farbou">
            <a:extLst>
              <a:ext uri="{FF2B5EF4-FFF2-40B4-BE49-F238E27FC236}">
                <a16:creationId xmlns:a16="http://schemas.microsoft.com/office/drawing/2014/main" id="{A28BE41E-1EF0-420E-86C6-255490158C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637" y="5176838"/>
            <a:ext cx="1366680" cy="1366680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0041E86A-D4F3-4468-9F37-132F955F6763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9"/>
              </a:rPr>
              <a:t>Zdroj</a:t>
            </a:r>
            <a:endParaRPr lang="sk-SK" dirty="0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B9E5CDBE-71D6-480E-B787-3B8A6F776387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10"/>
              </a:rPr>
              <a:t>Zdroj</a:t>
            </a:r>
            <a:endParaRPr lang="sk-SK" dirty="0"/>
          </a:p>
        </p:txBody>
      </p:sp>
      <p:pic>
        <p:nvPicPr>
          <p:cNvPr id="19" name="Grafický objekt 18" descr="Značka palec hore výplň plnou farbou">
            <a:extLst>
              <a:ext uri="{FF2B5EF4-FFF2-40B4-BE49-F238E27FC236}">
                <a16:creationId xmlns:a16="http://schemas.microsoft.com/office/drawing/2014/main" id="{20B00177-C166-4645-B721-86A5DCD27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22027" y="2756009"/>
            <a:ext cx="1440000" cy="1440000"/>
          </a:xfrm>
          <a:prstGeom prst="rect">
            <a:avLst/>
          </a:prstGeom>
        </p:spPr>
      </p:pic>
      <p:pic>
        <p:nvPicPr>
          <p:cNvPr id="20" name="Grafický objekt 19" descr="Palec nadol výplň plnou farbou">
            <a:extLst>
              <a:ext uri="{FF2B5EF4-FFF2-40B4-BE49-F238E27FC236}">
                <a16:creationId xmlns:a16="http://schemas.microsoft.com/office/drawing/2014/main" id="{753A3E89-1A99-4224-8BFF-CFBFFD8020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47352" y="5052875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0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BC80126F-5373-4398-B2B0-1A3E86EE44FE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6775A2E-E11C-4541-A15E-354D5B6603D3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41809EB-622B-4EB2-9666-9DB81AF3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331926D-05A6-443A-9B87-CCBBD9328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113" y="1899822"/>
            <a:ext cx="5801773" cy="1325564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1.ARPANET </a:t>
            </a:r>
          </a:p>
          <a:p>
            <a:pPr algn="ctr"/>
            <a:r>
              <a:rPr lang="sk-SK" sz="3600" dirty="0"/>
              <a:t>(predchodca internetu)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1AC5098-D29C-4DA4-9412-705816802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9496" y="4352925"/>
            <a:ext cx="5344356" cy="1836737"/>
          </a:xfrm>
        </p:spPr>
        <p:txBody>
          <a:bodyPr>
            <a:normAutofit/>
          </a:bodyPr>
          <a:lstStyle/>
          <a:p>
            <a:pPr algn="ctr"/>
            <a:r>
              <a:rPr lang="sk-SK" dirty="0">
                <a:solidFill>
                  <a:srgbClr val="151515"/>
                </a:solidFill>
                <a:latin typeface="Lora"/>
              </a:rPr>
              <a:t>Vytvorila výskumná agentúra ARPA v roku 1969 s cieľom prepojiť počítače bez centrálneho bodu, tak aby mohli výskumníci efektívnejšie spolupracovať.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9018DD5-0BB3-4EC0-BFAB-1A34431DD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872687" cy="117128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 Bankomat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33F4A9C6-E4F8-42F7-B6F9-21983D238D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8148" y="4352925"/>
            <a:ext cx="5391704" cy="18367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Prvý bankomat na svete stál na hlavnej ulici v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Enfielde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na predmestí Londýna, v pobočke banky Barclays od roku 1967.</a:t>
            </a:r>
          </a:p>
        </p:txBody>
      </p:sp>
      <p:pic>
        <p:nvPicPr>
          <p:cNvPr id="12" name="Grafický objekt 11" descr="Sociálna sieť obrys">
            <a:extLst>
              <a:ext uri="{FF2B5EF4-FFF2-40B4-BE49-F238E27FC236}">
                <a16:creationId xmlns:a16="http://schemas.microsoft.com/office/drawing/2014/main" id="{9CD951AA-BBC5-4D28-827A-3CC54E903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2941" y="3225386"/>
            <a:ext cx="1100406" cy="1100406"/>
          </a:xfrm>
          <a:prstGeom prst="rect">
            <a:avLst/>
          </a:prstGeom>
        </p:spPr>
      </p:pic>
      <p:pic>
        <p:nvPicPr>
          <p:cNvPr id="14" name="Grafický objekt 13" descr="Peniaze obrys">
            <a:extLst>
              <a:ext uri="{FF2B5EF4-FFF2-40B4-BE49-F238E27FC236}">
                <a16:creationId xmlns:a16="http://schemas.microsoft.com/office/drawing/2014/main" id="{78731120-A3A6-4448-9932-E42C4E023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5499" y="5514682"/>
            <a:ext cx="914400" cy="914400"/>
          </a:xfrm>
          <a:prstGeom prst="rect">
            <a:avLst/>
          </a:prstGeom>
        </p:spPr>
      </p:pic>
      <p:pic>
        <p:nvPicPr>
          <p:cNvPr id="16" name="Grafický objekt 15" descr="Mince obrys">
            <a:extLst>
              <a:ext uri="{FF2B5EF4-FFF2-40B4-BE49-F238E27FC236}">
                <a16:creationId xmlns:a16="http://schemas.microsoft.com/office/drawing/2014/main" id="{04BB527A-C81E-4BBC-9113-7C8F822653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68198" y="2971800"/>
            <a:ext cx="914400" cy="914400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B4DA9FDD-19A1-4028-B0EF-34449DF769DC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8"/>
              </a:rPr>
              <a:t>Zdroj</a:t>
            </a:r>
            <a:endParaRPr lang="sk-SK" dirty="0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BB4F9492-E9F3-4E2D-87F8-180296D3B44F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9"/>
              </a:rPr>
              <a:t>Zdroj</a:t>
            </a:r>
            <a:endParaRPr lang="sk-SK" dirty="0"/>
          </a:p>
        </p:txBody>
      </p:sp>
      <p:pic>
        <p:nvPicPr>
          <p:cNvPr id="19" name="Grafický objekt 18" descr="Značka palec hore výplň plnou farbou">
            <a:extLst>
              <a:ext uri="{FF2B5EF4-FFF2-40B4-BE49-F238E27FC236}">
                <a16:creationId xmlns:a16="http://schemas.microsoft.com/office/drawing/2014/main" id="{A9496613-F3AE-4CA8-8674-FBC30E0EEE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9559" y="2846686"/>
            <a:ext cx="1440000" cy="1440000"/>
          </a:xfrm>
          <a:prstGeom prst="rect">
            <a:avLst/>
          </a:prstGeom>
        </p:spPr>
      </p:pic>
      <p:pic>
        <p:nvPicPr>
          <p:cNvPr id="20" name="Grafický objekt 19" descr="Palec nadol výplň plnou farbou">
            <a:extLst>
              <a:ext uri="{FF2B5EF4-FFF2-40B4-BE49-F238E27FC236}">
                <a16:creationId xmlns:a16="http://schemas.microsoft.com/office/drawing/2014/main" id="{0F9F53EA-6E0F-466B-AD0D-79390BFBD4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31824" y="5496795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5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30ACA07D-2AC9-406A-8EDF-52E7A3216FF4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FC3E8C3-003A-4CD8-9576-A9793E4B8FD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160193F-0ACC-4B49-B4A9-3E652113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033D3C9-84DF-4C38-BA99-2BD3890C9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052" y="1681162"/>
            <a:ext cx="5654264" cy="1559187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1.Prvý riadený let lietadlom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14B6103B-9944-4742-B543-2D08B1A93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640" y="4592657"/>
            <a:ext cx="5239874" cy="1836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 roku 1903 postavili bratia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Wrightovci</a:t>
            </a:r>
            <a:r>
              <a:rPr lang="sk-SK" dirty="0">
                <a:solidFill>
                  <a:srgbClr val="151515"/>
                </a:solidFill>
                <a:latin typeface="Lora"/>
              </a:rPr>
              <a:t> 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Flyer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I (ale dnes je známy skôr ako 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Kitty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Hawk</a:t>
            </a:r>
            <a:r>
              <a:rPr lang="sk-SK" dirty="0">
                <a:solidFill>
                  <a:srgbClr val="151515"/>
                </a:solidFill>
                <a:latin typeface="Lora"/>
              </a:rPr>
              <a:t>). 17. decembra 1903 vzlietli, každý z bratov dvakrát. Štvrtý let v ten deň bol prvým riadeným letom. 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4B2C2D3E-B1CD-4346-9F59-8CD673268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1446" y="1681163"/>
            <a:ext cx="5103812" cy="1559186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2.Prvý komerčný eskalátor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E5C2E435-9116-4583-B5DE-D74DE9E1F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4783" y="4592657"/>
            <a:ext cx="4776187" cy="15970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Prvý komerčný eskalátor vytvoril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Jesse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W.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Reno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spoločne s firmou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Otis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Elevator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Company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v roku 1899. </a:t>
            </a:r>
          </a:p>
        </p:txBody>
      </p:sp>
      <p:pic>
        <p:nvPicPr>
          <p:cNvPr id="12" name="Grafický objekt 11" descr="Pristávanie výplň plnou farbou">
            <a:extLst>
              <a:ext uri="{FF2B5EF4-FFF2-40B4-BE49-F238E27FC236}">
                <a16:creationId xmlns:a16="http://schemas.microsoft.com/office/drawing/2014/main" id="{57704A38-9936-4489-9628-C051A8E7A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4342" y="2901969"/>
            <a:ext cx="1236216" cy="1236216"/>
          </a:xfrm>
          <a:prstGeom prst="rect">
            <a:avLst/>
          </a:prstGeom>
        </p:spPr>
      </p:pic>
      <p:pic>
        <p:nvPicPr>
          <p:cNvPr id="14" name="Grafický objekt 13" descr="Výťah nadol výplň plnou farbou">
            <a:extLst>
              <a:ext uri="{FF2B5EF4-FFF2-40B4-BE49-F238E27FC236}">
                <a16:creationId xmlns:a16="http://schemas.microsoft.com/office/drawing/2014/main" id="{157231C0-591E-4DC0-821D-B53B3A39C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2574" y="5430914"/>
            <a:ext cx="1324175" cy="1324175"/>
          </a:xfrm>
          <a:prstGeom prst="rect">
            <a:avLst/>
          </a:prstGeom>
        </p:spPr>
      </p:pic>
      <p:pic>
        <p:nvPicPr>
          <p:cNvPr id="16" name="Grafický objekt 15" descr="Výťah nahor výplň plnou farbou">
            <a:extLst>
              <a:ext uri="{FF2B5EF4-FFF2-40B4-BE49-F238E27FC236}">
                <a16:creationId xmlns:a16="http://schemas.microsoft.com/office/drawing/2014/main" id="{BCFC685B-CBB7-4CBA-B209-D4E826960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4831" y="2952006"/>
            <a:ext cx="1202743" cy="1202743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1AE99486-0653-4132-9189-EA09B25F20AC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8"/>
              </a:rPr>
              <a:t>Zdroj</a:t>
            </a:r>
            <a:endParaRPr lang="sk-SK" dirty="0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14332023-88EA-4ECF-A39C-47A802EA19E7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9"/>
              </a:rPr>
              <a:t>Zdroj</a:t>
            </a:r>
            <a:endParaRPr lang="sk-SK" dirty="0"/>
          </a:p>
        </p:txBody>
      </p:sp>
      <p:pic>
        <p:nvPicPr>
          <p:cNvPr id="19" name="Grafický objekt 18" descr="Značka palec hore výplň plnou farbou">
            <a:extLst>
              <a:ext uri="{FF2B5EF4-FFF2-40B4-BE49-F238E27FC236}">
                <a16:creationId xmlns:a16="http://schemas.microsoft.com/office/drawing/2014/main" id="{F9D82529-7702-40B2-96AE-53E57C3C14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40960" y="3076637"/>
            <a:ext cx="1440000" cy="1440000"/>
          </a:xfrm>
          <a:prstGeom prst="rect">
            <a:avLst/>
          </a:prstGeom>
        </p:spPr>
      </p:pic>
      <p:pic>
        <p:nvPicPr>
          <p:cNvPr id="20" name="Grafický objekt 19" descr="Palec nadol výplň plnou farbou">
            <a:extLst>
              <a:ext uri="{FF2B5EF4-FFF2-40B4-BE49-F238E27FC236}">
                <a16:creationId xmlns:a16="http://schemas.microsoft.com/office/drawing/2014/main" id="{4272F0A8-754E-403D-8CC4-B043BF51D3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13279" y="3076637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2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FFAB7806-F6C7-42F0-9677-EF53A52B8D0C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CBA3AB7-3C94-4C45-A90C-EDAF46E2E38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B0383C2-D8BD-4B88-A44B-C8598C1A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C6916B5-0789-4626-B406-FFB8566EC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290" y="1681163"/>
            <a:ext cx="5728285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1.Telegraf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DFD2A4C-58B8-4CCC-9CD2-86C578FBB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4599201"/>
            <a:ext cx="4273750" cy="15904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b="0" i="0" dirty="0">
                <a:solidFill>
                  <a:srgbClr val="151515"/>
                </a:solidFill>
                <a:effectLst/>
                <a:latin typeface="Lora"/>
              </a:rPr>
              <a:t>Prvé úspešné pokusy s elektromagnetickým telegrafom realizoval 6. januára 1838 Samuel Morse.</a:t>
            </a:r>
            <a:endParaRPr lang="sk-SK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C258D7E-0EC8-4BD1-8337-649EA0121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3146" y="1681162"/>
            <a:ext cx="5619564" cy="1440000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2.Mechanická umývačka riadu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989F049E-69BC-423E-8633-EC7B7F50B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93086" y="5119710"/>
            <a:ext cx="4501827" cy="19283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Prvá mechanická umývačka riadu bola patentovaná v USA v roku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1850 Joel</a:t>
            </a:r>
            <a:r>
              <a:rPr lang="sk-SK" dirty="0">
                <a:solidFill>
                  <a:srgbClr val="151515"/>
                </a:solidFill>
                <a:latin typeface="Lora"/>
              </a:rPr>
              <a:t>om</a:t>
            </a:r>
            <a:r>
              <a:rPr lang="en-US" dirty="0">
                <a:solidFill>
                  <a:srgbClr val="151515"/>
                </a:solidFill>
                <a:latin typeface="Lora"/>
              </a:rPr>
              <a:t> Houghton</a:t>
            </a:r>
            <a:r>
              <a:rPr lang="sk-SK" dirty="0">
                <a:solidFill>
                  <a:srgbClr val="151515"/>
                </a:solidFill>
                <a:latin typeface="Lora"/>
              </a:rPr>
              <a:t>om</a:t>
            </a:r>
            <a:r>
              <a:rPr lang="en-US" dirty="0">
                <a:solidFill>
                  <a:srgbClr val="151515"/>
                </a:solidFill>
                <a:latin typeface="Lora"/>
              </a:rPr>
              <a:t>. </a:t>
            </a:r>
            <a:endParaRPr lang="sk-SK" dirty="0">
              <a:solidFill>
                <a:srgbClr val="151515"/>
              </a:solidFill>
              <a:latin typeface="Lora"/>
            </a:endParaRPr>
          </a:p>
        </p:txBody>
      </p:sp>
      <p:pic>
        <p:nvPicPr>
          <p:cNvPr id="12" name="Grafický objekt 11" descr="Morseova abeceda výplň plnou farbou">
            <a:extLst>
              <a:ext uri="{FF2B5EF4-FFF2-40B4-BE49-F238E27FC236}">
                <a16:creationId xmlns:a16="http://schemas.microsoft.com/office/drawing/2014/main" id="{284ECCA3-F2DD-4C0C-A538-6B389DA45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11" y="2468777"/>
            <a:ext cx="1352335" cy="1352335"/>
          </a:xfrm>
          <a:prstGeom prst="rect">
            <a:avLst/>
          </a:prstGeom>
        </p:spPr>
      </p:pic>
      <p:pic>
        <p:nvPicPr>
          <p:cNvPr id="14" name="Grafický objekt 13" descr="Prestieranie výplň plnou farbou">
            <a:extLst>
              <a:ext uri="{FF2B5EF4-FFF2-40B4-BE49-F238E27FC236}">
                <a16:creationId xmlns:a16="http://schemas.microsoft.com/office/drawing/2014/main" id="{B900B086-5B12-4A1C-B59B-2CC0A3695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2566" y="2910378"/>
            <a:ext cx="1525480" cy="1525480"/>
          </a:xfrm>
          <a:prstGeom prst="rect">
            <a:avLst/>
          </a:prstGeom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66178F17-3D25-4E02-8E68-8E51CDB8272F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47593F28-0254-4B06-AF1F-8EB78C5A52A8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7" name="Grafický objekt 16" descr="Značka palec hore výplň plnou farbou">
            <a:extLst>
              <a:ext uri="{FF2B5EF4-FFF2-40B4-BE49-F238E27FC236}">
                <a16:creationId xmlns:a16="http://schemas.microsoft.com/office/drawing/2014/main" id="{0F7178D4-0482-4015-BC20-598F13D68F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48378" y="2777090"/>
            <a:ext cx="1440000" cy="1440000"/>
          </a:xfrm>
          <a:prstGeom prst="rect">
            <a:avLst/>
          </a:prstGeom>
        </p:spPr>
      </p:pic>
      <p:pic>
        <p:nvPicPr>
          <p:cNvPr id="18" name="Grafický objekt 17" descr="Palec nadol výplň plnou farbou">
            <a:extLst>
              <a:ext uri="{FF2B5EF4-FFF2-40B4-BE49-F238E27FC236}">
                <a16:creationId xmlns:a16="http://schemas.microsoft.com/office/drawing/2014/main" id="{AC5BAA0D-A43E-455D-968C-4FFDF62ADF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2360" y="3554344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313AD0E4-8A5D-412B-95F8-D9C7F4D89945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C937BCF-2461-4167-B955-C453CA66EC4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E184827-D993-4AE5-8FD3-DF38C0990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A4A5B6D-B9E8-46FE-80BD-4A5132FE9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230" y="1681163"/>
            <a:ext cx="5386634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1.Penicilín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A88A61C-A6AD-46BF-9491-CC349D04D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6" y="4352925"/>
            <a:ext cx="5157787" cy="1836737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 plesni Penicillium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notatum</a:t>
            </a:r>
            <a:r>
              <a:rPr lang="sk-SK" dirty="0">
                <a:solidFill>
                  <a:srgbClr val="151515"/>
                </a:solidFill>
                <a:latin typeface="Lora"/>
              </a:rPr>
              <a:t> ho v roku 1928 objavil Alexander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Fleming</a:t>
            </a:r>
            <a:r>
              <a:rPr lang="sk-SK" b="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.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D9325D74-C542-4AE1-8A8D-E35028EF3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9475" y="1681162"/>
            <a:ext cx="5131293" cy="976891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 Röntgenové žiarenie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C8AE878D-D834-46A0-9276-A9B63824B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7231" y="4580877"/>
            <a:ext cx="5113538" cy="1608785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Jeho objaviteľom bol 8. novembra 1895 Wilhelm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Conrad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Röntgen, nemecký fyzik, pôsobiaci na univerzite vo Würzburgu, pri pokusoch katódovým žiarením v sklenenej trubici.</a:t>
            </a:r>
          </a:p>
        </p:txBody>
      </p:sp>
      <p:pic>
        <p:nvPicPr>
          <p:cNvPr id="12" name="Grafický objekt 11" descr="Lieky obrys">
            <a:extLst>
              <a:ext uri="{FF2B5EF4-FFF2-40B4-BE49-F238E27FC236}">
                <a16:creationId xmlns:a16="http://schemas.microsoft.com/office/drawing/2014/main" id="{A8EA369C-ED93-4A30-BD42-680CB46AE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612" y="2770187"/>
            <a:ext cx="914400" cy="914400"/>
          </a:xfrm>
          <a:prstGeom prst="rect">
            <a:avLst/>
          </a:prstGeom>
        </p:spPr>
      </p:pic>
      <p:pic>
        <p:nvPicPr>
          <p:cNvPr id="14" name="Grafický objekt 13" descr="Rádioaktívne obrys">
            <a:extLst>
              <a:ext uri="{FF2B5EF4-FFF2-40B4-BE49-F238E27FC236}">
                <a16:creationId xmlns:a16="http://schemas.microsoft.com/office/drawing/2014/main" id="{09DA199B-4B2A-4CEC-B662-2A2F6D84A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03210" y="2999688"/>
            <a:ext cx="1274655" cy="1274655"/>
          </a:xfrm>
          <a:prstGeom prst="rect">
            <a:avLst/>
          </a:prstGeom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08F37B29-6042-4AE3-9E71-16B399A355C3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8D895D90-D30E-44CF-86A4-E26CA4A1F8ED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7" name="Grafický objekt 16" descr="Značka palec hore výplň plnou farbou">
            <a:extLst>
              <a:ext uri="{FF2B5EF4-FFF2-40B4-BE49-F238E27FC236}">
                <a16:creationId xmlns:a16="http://schemas.microsoft.com/office/drawing/2014/main" id="{6CA4F144-15A3-4E18-9653-A06076AA17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42432" y="2964587"/>
            <a:ext cx="1440000" cy="1440000"/>
          </a:xfrm>
          <a:prstGeom prst="rect">
            <a:avLst/>
          </a:prstGeom>
        </p:spPr>
      </p:pic>
      <p:pic>
        <p:nvPicPr>
          <p:cNvPr id="18" name="Grafický objekt 17" descr="Palec nadol výplň plnou farbou">
            <a:extLst>
              <a:ext uri="{FF2B5EF4-FFF2-40B4-BE49-F238E27FC236}">
                <a16:creationId xmlns:a16="http://schemas.microsoft.com/office/drawing/2014/main" id="{C8CD78BE-BE22-45F5-BBC7-A75936CC5C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53785" y="2753694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7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BAABEA9F-EBAA-4111-8477-72DD81CA189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8B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56C22EC2-3348-4122-AF6D-B4FA7EA4203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A4E026E-885D-42A6-A143-A08B37C0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EEBE388-C537-4116-B877-ABCB0B73A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406" y="1681162"/>
            <a:ext cx="5157787" cy="1747838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1.Chladnička </a:t>
            </a:r>
          </a:p>
          <a:p>
            <a:pPr algn="ctr"/>
            <a:r>
              <a:rPr lang="sk-SK" sz="3600" dirty="0"/>
              <a:t>(pre domácnosti)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D84BDAE-2C49-4D21-9E3A-0B5F85528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4352925"/>
            <a:ext cx="4495799" cy="1836737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Prvá dostupná chladnička pre domácnosti bola vynájdená v roku</a:t>
            </a:r>
            <a:r>
              <a:rPr lang="en-US" dirty="0">
                <a:solidFill>
                  <a:srgbClr val="151515"/>
                </a:solidFill>
                <a:latin typeface="Lora"/>
              </a:rPr>
              <a:t> 19</a:t>
            </a:r>
            <a:r>
              <a:rPr lang="sk-SK" dirty="0">
                <a:solidFill>
                  <a:srgbClr val="151515"/>
                </a:solidFill>
                <a:latin typeface="Lora"/>
              </a:rPr>
              <a:t>13</a:t>
            </a:r>
            <a:r>
              <a:rPr lang="en-US" dirty="0">
                <a:solidFill>
                  <a:srgbClr val="151515"/>
                </a:solidFill>
                <a:latin typeface="Lora"/>
              </a:rPr>
              <a:t>.</a:t>
            </a:r>
            <a:endParaRPr lang="sk-SK" dirty="0">
              <a:solidFill>
                <a:srgbClr val="151515"/>
              </a:solidFill>
              <a:latin typeface="Lora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E0167286-C6A1-4AB0-A048-B868B3C99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2406" y="2216765"/>
            <a:ext cx="5183188" cy="732493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2.Mixér na nápoje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C5C49E05-128F-4647-B1A6-B7118DE220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6413" y="4352925"/>
            <a:ext cx="3886416" cy="183673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Prvý patentovaný mixér na nápoje bol vynájdený v roku 1922.</a:t>
            </a:r>
          </a:p>
        </p:txBody>
      </p:sp>
      <p:pic>
        <p:nvPicPr>
          <p:cNvPr id="12" name="Grafický objekt 11" descr="Mixér výplň plnou farbou">
            <a:extLst>
              <a:ext uri="{FF2B5EF4-FFF2-40B4-BE49-F238E27FC236}">
                <a16:creationId xmlns:a16="http://schemas.microsoft.com/office/drawing/2014/main" id="{50A44B30-614E-458B-B339-E49109DE8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2415" y="3191699"/>
            <a:ext cx="2079594" cy="2079594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B5BD07A-659C-423D-9A89-CB607E1E5438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4"/>
              </a:rPr>
              <a:t>Zdroj</a:t>
            </a:r>
            <a:endParaRPr lang="sk-SK" dirty="0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4CFB3DB3-4245-4704-9004-BDC53AC032DF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5"/>
              </a:rPr>
              <a:t>Zdroj</a:t>
            </a:r>
            <a:endParaRPr lang="sk-SK" dirty="0"/>
          </a:p>
        </p:txBody>
      </p:sp>
      <p:pic>
        <p:nvPicPr>
          <p:cNvPr id="15" name="Grafický objekt 14" descr="Značka palec hore výplň plnou farbou">
            <a:extLst>
              <a:ext uri="{FF2B5EF4-FFF2-40B4-BE49-F238E27FC236}">
                <a16:creationId xmlns:a16="http://schemas.microsoft.com/office/drawing/2014/main" id="{0C7833F5-FC43-45D3-9F6E-E9EA05190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09584" y="5052875"/>
            <a:ext cx="1440000" cy="1440000"/>
          </a:xfrm>
          <a:prstGeom prst="rect">
            <a:avLst/>
          </a:prstGeom>
        </p:spPr>
      </p:pic>
      <p:pic>
        <p:nvPicPr>
          <p:cNvPr id="16" name="Grafický objekt 15" descr="Palec nadol výplň plnou farbou">
            <a:extLst>
              <a:ext uri="{FF2B5EF4-FFF2-40B4-BE49-F238E27FC236}">
                <a16:creationId xmlns:a16="http://schemas.microsoft.com/office/drawing/2014/main" id="{4275E669-81AB-4498-A9DE-AD07B5C39A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24000" y="5155219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4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0A7364C3-A815-4261-8871-AC1124C08984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0D36BDA-1D6F-4204-BC32-FF4CCA09B905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2B5AAAF-9B59-4BE0-B125-3D11331F0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791B4CF-2076-4BA4-B9FE-CEEB38C41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052" y="1681162"/>
            <a:ext cx="5773523" cy="1747837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1.Prvé televízne vysielanie v Československu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F91F5A6-56B7-4CDE-AFF9-77DDCA064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5107" y="4684265"/>
            <a:ext cx="5486399" cy="1505397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Prvé pravidelné televízne vysielanie začalo 1. mája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1953</a:t>
            </a:r>
            <a:r>
              <a:rPr lang="sk-SK" dirty="0">
                <a:solidFill>
                  <a:srgbClr val="151515"/>
                </a:solidFill>
                <a:latin typeface="Lora"/>
              </a:rPr>
              <a:t>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52C91980-43DB-42FC-AD0F-C72F3E6AB1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830410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2.Optické vlákno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2C06BE76-9DCC-4E79-BC21-1F50A8C9A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7130" y="4352925"/>
            <a:ext cx="5043857" cy="1836737"/>
          </a:xfrm>
        </p:spPr>
        <p:txBody>
          <a:bodyPr/>
          <a:lstStyle/>
          <a:p>
            <a:pPr marL="0" indent="0" algn="ctr">
              <a:buNone/>
            </a:pPr>
            <a:r>
              <a:rPr lang="sk-SK" b="0" i="0" dirty="0">
                <a:solidFill>
                  <a:srgbClr val="151515"/>
                </a:solidFill>
                <a:effectLst/>
                <a:latin typeface="Lora"/>
              </a:rPr>
              <a:t> </a:t>
            </a:r>
            <a:r>
              <a:rPr lang="sk-SK" dirty="0">
                <a:solidFill>
                  <a:srgbClr val="151515"/>
                </a:solidFill>
                <a:latin typeface="Lora"/>
              </a:rPr>
              <a:t>Optické vlákno, ktoré vynašli v roku 1956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Harold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Hopkins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a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Narinder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Singh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Kapany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z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Imperial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 err="1">
                <a:solidFill>
                  <a:srgbClr val="151515"/>
                </a:solidFill>
                <a:latin typeface="Lora"/>
              </a:rPr>
              <a:t>College</a:t>
            </a:r>
            <a:r>
              <a:rPr lang="sk-SK" dirty="0">
                <a:solidFill>
                  <a:srgbClr val="151515"/>
                </a:solidFill>
                <a:latin typeface="Lora"/>
              </a:rPr>
              <a:t> v Londýne, sa používa pri komunikácii.</a:t>
            </a:r>
          </a:p>
        </p:txBody>
      </p:sp>
      <p:pic>
        <p:nvPicPr>
          <p:cNvPr id="12" name="Grafický objekt 11" descr="Televízia výplň plnou farbou">
            <a:extLst>
              <a:ext uri="{FF2B5EF4-FFF2-40B4-BE49-F238E27FC236}">
                <a16:creationId xmlns:a16="http://schemas.microsoft.com/office/drawing/2014/main" id="{5C1A5CE1-44E3-4BEB-B164-0E027BFCA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8473" y="5271293"/>
            <a:ext cx="914400" cy="914400"/>
          </a:xfrm>
          <a:prstGeom prst="rect">
            <a:avLst/>
          </a:prstGeom>
        </p:spPr>
      </p:pic>
      <p:pic>
        <p:nvPicPr>
          <p:cNvPr id="14" name="Grafický objekt 13" descr="Internet obrys">
            <a:extLst>
              <a:ext uri="{FF2B5EF4-FFF2-40B4-BE49-F238E27FC236}">
                <a16:creationId xmlns:a16="http://schemas.microsoft.com/office/drawing/2014/main" id="{A8E59670-D474-479F-8B79-45DD87A11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6587" y="2910874"/>
            <a:ext cx="914400" cy="914400"/>
          </a:xfrm>
          <a:prstGeom prst="rect">
            <a:avLst/>
          </a:prstGeom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DCDB0BA7-1B01-40FF-8A5D-7AD28F781031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49E3D99B-0981-4B08-B7FC-4812374BFB9A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7" name="Grafický objekt 16" descr="Značka palec hore výplň plnou farbou">
            <a:extLst>
              <a:ext uri="{FF2B5EF4-FFF2-40B4-BE49-F238E27FC236}">
                <a16:creationId xmlns:a16="http://schemas.microsoft.com/office/drawing/2014/main" id="{F7047FFD-D92F-4CA2-8540-9ECD5189F0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05707" y="3305036"/>
            <a:ext cx="1440000" cy="1440000"/>
          </a:xfrm>
          <a:prstGeom prst="rect">
            <a:avLst/>
          </a:prstGeom>
        </p:spPr>
      </p:pic>
      <p:pic>
        <p:nvPicPr>
          <p:cNvPr id="18" name="Grafický objekt 17" descr="Palec nadol výplň plnou farbou">
            <a:extLst>
              <a:ext uri="{FF2B5EF4-FFF2-40B4-BE49-F238E27FC236}">
                <a16:creationId xmlns:a16="http://schemas.microsoft.com/office/drawing/2014/main" id="{F62536D6-F900-4E47-B9AE-F7095EDAFC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81441" y="2708999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2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94D4574B-9AD4-49A5-9307-44FA2967C1F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E6A0B06-53D1-477D-BA25-2F8F74FDC80E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B5AD596-647C-499E-BC00-7247E4F6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624C32B-5C23-4CA2-8E02-9EF4DDC40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052" y="1681163"/>
            <a:ext cx="5773523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1.Digitálny fotoaparát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29A7FB3B-29E5-45A1-97AE-B8BD8410C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4352925"/>
            <a:ext cx="4514850" cy="1836737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Inžinier firmy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Kodak Steven </a:t>
            </a:r>
            <a:r>
              <a:rPr lang="en-US" dirty="0" err="1">
                <a:solidFill>
                  <a:srgbClr val="151515"/>
                </a:solidFill>
                <a:latin typeface="Lora"/>
              </a:rPr>
              <a:t>Sasson</a:t>
            </a:r>
            <a:r>
              <a:rPr lang="en-US" dirty="0">
                <a:solidFill>
                  <a:srgbClr val="151515"/>
                </a:solidFill>
                <a:latin typeface="Lora"/>
              </a:rPr>
              <a:t> </a:t>
            </a:r>
            <a:r>
              <a:rPr lang="sk-SK" dirty="0">
                <a:solidFill>
                  <a:srgbClr val="151515"/>
                </a:solidFill>
                <a:latin typeface="Lora"/>
              </a:rPr>
              <a:t>vynašiel a zostrojil prvý digitálny fotoaparát v roku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1975.</a:t>
            </a:r>
            <a:endParaRPr lang="sk-SK" dirty="0">
              <a:solidFill>
                <a:srgbClr val="151515"/>
              </a:solidFill>
              <a:latin typeface="Lora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B279AE66-FE16-462F-96E4-B13856DD7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35788" y="1681163"/>
            <a:ext cx="4419600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2.Email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C747D222-D51A-4EB8-8998-4275D2B53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37362" y="4352925"/>
            <a:ext cx="4518025" cy="183673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Prvý email bol poslaný v roku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1971.</a:t>
            </a:r>
            <a:endParaRPr lang="sk-SK" dirty="0">
              <a:solidFill>
                <a:srgbClr val="151515"/>
              </a:solidFill>
              <a:latin typeface="Lora"/>
            </a:endParaRPr>
          </a:p>
        </p:txBody>
      </p:sp>
      <p:pic>
        <p:nvPicPr>
          <p:cNvPr id="12" name="Grafický objekt 11" descr="Kamera obrys">
            <a:extLst>
              <a:ext uri="{FF2B5EF4-FFF2-40B4-BE49-F238E27FC236}">
                <a16:creationId xmlns:a16="http://schemas.microsoft.com/office/drawing/2014/main" id="{4CB9697B-C046-4A68-A49C-19F103657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6492" y="2857492"/>
            <a:ext cx="1143016" cy="1143016"/>
          </a:xfrm>
          <a:prstGeom prst="rect">
            <a:avLst/>
          </a:prstGeom>
        </p:spPr>
      </p:pic>
      <p:pic>
        <p:nvPicPr>
          <p:cNvPr id="14" name="Grafický objekt 13" descr="E-mail výplň plnou farbou">
            <a:extLst>
              <a:ext uri="{FF2B5EF4-FFF2-40B4-BE49-F238E27FC236}">
                <a16:creationId xmlns:a16="http://schemas.microsoft.com/office/drawing/2014/main" id="{D98F0447-AEE7-4343-81F0-070984015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1219" y="2674946"/>
            <a:ext cx="1325562" cy="1325562"/>
          </a:xfrm>
          <a:prstGeom prst="rect">
            <a:avLst/>
          </a:prstGeom>
        </p:spPr>
      </p:pic>
      <p:sp>
        <p:nvSpPr>
          <p:cNvPr id="15" name="BlokTextu 14">
            <a:extLst>
              <a:ext uri="{FF2B5EF4-FFF2-40B4-BE49-F238E27FC236}">
                <a16:creationId xmlns:a16="http://schemas.microsoft.com/office/drawing/2014/main" id="{8F37A5AE-9EB7-47DC-AFD0-4064CF0B9A32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4F8FD693-24B7-4880-94E2-7D7C5CF534FD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7" name="Grafický objekt 16" descr="Značka palec hore výplň plnou farbou">
            <a:extLst>
              <a:ext uri="{FF2B5EF4-FFF2-40B4-BE49-F238E27FC236}">
                <a16:creationId xmlns:a16="http://schemas.microsoft.com/office/drawing/2014/main" id="{1AA93B07-D4D2-4A4A-9E24-5A66EE877B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34625" y="4833928"/>
            <a:ext cx="1440000" cy="1440000"/>
          </a:xfrm>
          <a:prstGeom prst="rect">
            <a:avLst/>
          </a:prstGeom>
        </p:spPr>
      </p:pic>
      <p:pic>
        <p:nvPicPr>
          <p:cNvPr id="18" name="Grafický objekt 17" descr="Palec nadol výplň plnou farbou">
            <a:extLst>
              <a:ext uri="{FF2B5EF4-FFF2-40B4-BE49-F238E27FC236}">
                <a16:creationId xmlns:a16="http://schemas.microsoft.com/office/drawing/2014/main" id="{6F1B6D09-1720-4235-BEC2-0A72561ACE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77214" y="5032169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FFB0B467-4B7C-44B3-9F93-E4B467B78289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63A23B9-18F8-4B3D-BBBB-CDB1B2FBDA47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C6BE205-6408-4A4B-926E-B3E370A1E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DEF686A-29A9-4F31-96D6-2B493405A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842" y="1681162"/>
            <a:ext cx="5695734" cy="1747837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</a:t>
            </a:r>
            <a:r>
              <a:rPr lang="it-IT" sz="3600" dirty="0"/>
              <a:t>Prvý filmový festival </a:t>
            </a:r>
            <a:endParaRPr lang="sk-SK" sz="3600" dirty="0"/>
          </a:p>
          <a:p>
            <a:pPr algn="ctr"/>
            <a:r>
              <a:rPr lang="it-IT" sz="3600" dirty="0"/>
              <a:t>v Cannes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14C2E602-3315-4D63-BB5C-3F22165D0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4270159"/>
            <a:ext cx="4318138" cy="1919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Vo francúzskom prímorskom letovisku sa prvýkrát konal Filmový festival 20.septembra 1946.</a:t>
            </a:r>
          </a:p>
          <a:p>
            <a:endParaRPr lang="sk-SK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05DAB828-758E-41D4-93FC-9F9525447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857043" cy="1088670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2.Prvý mikročip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57545CCE-71BF-4FBD-A530-85EAA55AC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65212" y="4270159"/>
            <a:ext cx="4490176" cy="1919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Za vynález mikročipu, ktorý predznamenal vývoj počítačov používaných dnes, môžeme vďačiť americkým elektroinžinierom v rokoch 1958 – 1959.</a:t>
            </a:r>
          </a:p>
          <a:p>
            <a:endParaRPr lang="sk-SK" dirty="0"/>
          </a:p>
        </p:txBody>
      </p:sp>
      <p:pic>
        <p:nvPicPr>
          <p:cNvPr id="12" name="Grafický objekt 11" descr="Klapka výplň plnou farbou">
            <a:extLst>
              <a:ext uri="{FF2B5EF4-FFF2-40B4-BE49-F238E27FC236}">
                <a16:creationId xmlns:a16="http://schemas.microsoft.com/office/drawing/2014/main" id="{66EA44B3-1118-489F-B9BC-727642BE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1122" y="5732463"/>
            <a:ext cx="914400" cy="914400"/>
          </a:xfrm>
          <a:prstGeom prst="rect">
            <a:avLst/>
          </a:prstGeom>
        </p:spPr>
      </p:pic>
      <p:pic>
        <p:nvPicPr>
          <p:cNvPr id="14" name="Grafický objekt 13" descr="Divadlo výplň plnou farbou">
            <a:extLst>
              <a:ext uri="{FF2B5EF4-FFF2-40B4-BE49-F238E27FC236}">
                <a16:creationId xmlns:a16="http://schemas.microsoft.com/office/drawing/2014/main" id="{9A6B9DE5-14E5-4A04-81BD-01521192E2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8226" y="3163780"/>
            <a:ext cx="914400" cy="914400"/>
          </a:xfrm>
          <a:prstGeom prst="rect">
            <a:avLst/>
          </a:prstGeom>
        </p:spPr>
      </p:pic>
      <p:pic>
        <p:nvPicPr>
          <p:cNvPr id="16" name="Grafický objekt 15" descr="Procesor výplň plnou farbou">
            <a:extLst>
              <a:ext uri="{FF2B5EF4-FFF2-40B4-BE49-F238E27FC236}">
                <a16:creationId xmlns:a16="http://schemas.microsoft.com/office/drawing/2014/main" id="{0F86AC7C-7BBA-4980-9F4C-F222712A73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19172" y="2896085"/>
            <a:ext cx="914400" cy="914400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5268A15D-9081-427C-916B-FC78A73C7C36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8"/>
              </a:rPr>
              <a:t>Zdroj</a:t>
            </a:r>
            <a:endParaRPr lang="sk-SK" dirty="0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544087CF-2195-43E0-B376-55E4F86BAFDC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9"/>
              </a:rPr>
              <a:t>Zdroj</a:t>
            </a:r>
            <a:endParaRPr lang="sk-SK" dirty="0"/>
          </a:p>
        </p:txBody>
      </p:sp>
      <p:pic>
        <p:nvPicPr>
          <p:cNvPr id="19" name="Grafický objekt 18" descr="Značka palec hore výplň plnou farbou">
            <a:extLst>
              <a:ext uri="{FF2B5EF4-FFF2-40B4-BE49-F238E27FC236}">
                <a16:creationId xmlns:a16="http://schemas.microsoft.com/office/drawing/2014/main" id="{51BB0624-7B81-40AD-9F57-E95F6A8AD4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91910" y="5176838"/>
            <a:ext cx="1440000" cy="1440000"/>
          </a:xfrm>
          <a:prstGeom prst="rect">
            <a:avLst/>
          </a:prstGeom>
        </p:spPr>
      </p:pic>
      <p:pic>
        <p:nvPicPr>
          <p:cNvPr id="20" name="Grafický objekt 19" descr="Palec nadol výplň plnou farbou">
            <a:extLst>
              <a:ext uri="{FF2B5EF4-FFF2-40B4-BE49-F238E27FC236}">
                <a16:creationId xmlns:a16="http://schemas.microsoft.com/office/drawing/2014/main" id="{9D769F96-C765-407C-BE99-4388B5BA58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43794" y="2769833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7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>
            <a:extLst>
              <a:ext uri="{FF2B5EF4-FFF2-40B4-BE49-F238E27FC236}">
                <a16:creationId xmlns:a16="http://schemas.microsoft.com/office/drawing/2014/main" id="{D0E3FE93-B710-4C8A-9D63-2902453752D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8B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83B11A8-77FD-4154-934A-45B33294CC3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768A6ED-8AE2-4F8F-B0D2-853D137B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bolo skôr?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DE51FED-24A6-4462-A329-74C47B143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798" y="1681163"/>
            <a:ext cx="5713996" cy="1377518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1.Vypustený Hubblov vesmírny ďalekohľad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633920C-09BE-4436-B830-320CD6AFF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4629239"/>
            <a:ext cx="4551918" cy="1560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Na obežnú dráhu bol vypustený Hubblov vesmírny ďalekohľad 24.4.1990.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40789D2F-87D0-45E8-966F-4817ABA64F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5885" y="1924095"/>
            <a:ext cx="5783909" cy="823912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2.Sony PlayStation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CB374D76-42B7-4858-A1EE-F4ECFCB8C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0294" y="3195961"/>
            <a:ext cx="4555093" cy="1167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dirty="0">
                <a:solidFill>
                  <a:srgbClr val="151515"/>
                </a:solidFill>
                <a:latin typeface="Lora"/>
              </a:rPr>
              <a:t>V decembri </a:t>
            </a:r>
            <a:r>
              <a:rPr lang="en-US" dirty="0">
                <a:solidFill>
                  <a:srgbClr val="151515"/>
                </a:solidFill>
                <a:latin typeface="Lora"/>
              </a:rPr>
              <a:t>1994, Sony </a:t>
            </a:r>
            <a:r>
              <a:rPr lang="sk-SK" dirty="0">
                <a:solidFill>
                  <a:srgbClr val="151515"/>
                </a:solidFill>
                <a:latin typeface="Lora"/>
              </a:rPr>
              <a:t>uviedlo na trh prvé</a:t>
            </a:r>
            <a:r>
              <a:rPr lang="en-US" dirty="0">
                <a:solidFill>
                  <a:srgbClr val="151515"/>
                </a:solidFill>
                <a:latin typeface="Lora"/>
              </a:rPr>
              <a:t> PlayStation </a:t>
            </a:r>
            <a:r>
              <a:rPr lang="sk-SK" dirty="0">
                <a:solidFill>
                  <a:srgbClr val="151515"/>
                </a:solidFill>
                <a:latin typeface="Lora"/>
              </a:rPr>
              <a:t>v Japonsku</a:t>
            </a:r>
            <a:r>
              <a:rPr lang="en-US" dirty="0">
                <a:solidFill>
                  <a:srgbClr val="151515"/>
                </a:solidFill>
                <a:latin typeface="Lora"/>
              </a:rPr>
              <a:t>. </a:t>
            </a:r>
            <a:endParaRPr lang="sk-SK" dirty="0">
              <a:solidFill>
                <a:srgbClr val="151515"/>
              </a:solidFill>
              <a:latin typeface="Lora"/>
            </a:endParaRPr>
          </a:p>
        </p:txBody>
      </p:sp>
      <p:pic>
        <p:nvPicPr>
          <p:cNvPr id="12" name="Grafický objekt 11" descr="Slnečná sústava výplň plnou farbou">
            <a:extLst>
              <a:ext uri="{FF2B5EF4-FFF2-40B4-BE49-F238E27FC236}">
                <a16:creationId xmlns:a16="http://schemas.microsoft.com/office/drawing/2014/main" id="{6BEE8060-0166-4E2F-8594-DE096F528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935" y="3110561"/>
            <a:ext cx="1377518" cy="1377518"/>
          </a:xfrm>
          <a:prstGeom prst="rect">
            <a:avLst/>
          </a:prstGeom>
        </p:spPr>
      </p:pic>
      <p:pic>
        <p:nvPicPr>
          <p:cNvPr id="16" name="Grafický objekt 15" descr="Herný ovládač výplň plnou farbou">
            <a:extLst>
              <a:ext uri="{FF2B5EF4-FFF2-40B4-BE49-F238E27FC236}">
                <a16:creationId xmlns:a16="http://schemas.microsoft.com/office/drawing/2014/main" id="{3C9AFA3D-33D8-4237-B93A-3F396BB88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4404" y="4273597"/>
            <a:ext cx="1158243" cy="1158243"/>
          </a:xfrm>
          <a:prstGeom prst="rect">
            <a:avLst/>
          </a:prstGeom>
        </p:spPr>
      </p:pic>
      <p:sp>
        <p:nvSpPr>
          <p:cNvPr id="17" name="BlokTextu 16">
            <a:extLst>
              <a:ext uri="{FF2B5EF4-FFF2-40B4-BE49-F238E27FC236}">
                <a16:creationId xmlns:a16="http://schemas.microsoft.com/office/drawing/2014/main" id="{0CBF31FB-CE8E-4E7D-BFA5-ED45CB263EDB}"/>
              </a:ext>
            </a:extLst>
          </p:cNvPr>
          <p:cNvSpPr txBox="1"/>
          <p:nvPr/>
        </p:nvSpPr>
        <p:spPr>
          <a:xfrm>
            <a:off x="224052" y="6273928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6"/>
              </a:rPr>
              <a:t>Zdroj</a:t>
            </a:r>
            <a:endParaRPr lang="sk-SK" dirty="0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1BF45F79-C31C-4A67-8769-FF4DFB8ED0C9}"/>
              </a:ext>
            </a:extLst>
          </p:cNvPr>
          <p:cNvSpPr txBox="1"/>
          <p:nvPr/>
        </p:nvSpPr>
        <p:spPr>
          <a:xfrm>
            <a:off x="11065306" y="6246227"/>
            <a:ext cx="122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7"/>
              </a:rPr>
              <a:t>Zdroj</a:t>
            </a:r>
            <a:endParaRPr lang="sk-SK" dirty="0"/>
          </a:p>
        </p:txBody>
      </p:sp>
      <p:pic>
        <p:nvPicPr>
          <p:cNvPr id="19" name="Grafický objekt 18" descr="Značka palec hore výplň plnou farbou">
            <a:extLst>
              <a:ext uri="{FF2B5EF4-FFF2-40B4-BE49-F238E27FC236}">
                <a16:creationId xmlns:a16="http://schemas.microsoft.com/office/drawing/2014/main" id="{92BA5398-E120-4650-8AD4-B8DB426E7A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15726" y="3166393"/>
            <a:ext cx="1440000" cy="1440000"/>
          </a:xfrm>
          <a:prstGeom prst="rect">
            <a:avLst/>
          </a:prstGeom>
        </p:spPr>
      </p:pic>
      <p:pic>
        <p:nvPicPr>
          <p:cNvPr id="20" name="Grafický objekt 19" descr="Palec nadol výplň plnou farbou">
            <a:extLst>
              <a:ext uri="{FF2B5EF4-FFF2-40B4-BE49-F238E27FC236}">
                <a16:creationId xmlns:a16="http://schemas.microsoft.com/office/drawing/2014/main" id="{ABF92D0C-0729-4C42-80C6-64FEAD950B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57839" y="4091035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theme/theme1.xml><?xml version="1.0" encoding="utf-8"?>
<a:theme xmlns:a="http://schemas.openxmlformats.org/drawingml/2006/main" name="Balík">
  <a:themeElements>
    <a:clrScheme name="Balík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289</TotalTime>
  <Words>603</Words>
  <Application>Microsoft Office PowerPoint</Application>
  <PresentationFormat>Širokouhlá</PresentationFormat>
  <Paragraphs>91</Paragraphs>
  <Slides>14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Lora</vt:lpstr>
      <vt:lpstr>Balík</vt:lpstr>
      <vt:lpstr>Čo bolo skôr?</vt:lpstr>
      <vt:lpstr>Zákaz vyhľadávať informácie  na internete počas hry. 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  <vt:lpstr>Čo bolo skôr?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Čo bolo skôr?</dc:title>
  <dc:creator>Mirka Pavlusová</dc:creator>
  <cp:lastModifiedBy>Mirka Pavlusová</cp:lastModifiedBy>
  <cp:revision>34</cp:revision>
  <dcterms:created xsi:type="dcterms:W3CDTF">2021-05-19T18:12:55Z</dcterms:created>
  <dcterms:modified xsi:type="dcterms:W3CDTF">2021-05-20T00:04:04Z</dcterms:modified>
</cp:coreProperties>
</file>