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luma" charset="1" panose="00000000000000000000"/>
      <p:regular r:id="rId10"/>
    </p:embeddedFont>
    <p:embeddedFont>
      <p:font typeface="Pluma Bold" charset="1" panose="00000000000000000000"/>
      <p:regular r:id="rId11"/>
    </p:embeddedFont>
    <p:embeddedFont>
      <p:font typeface="The Seasons" charset="1" panose="00000000000000000000"/>
      <p:regular r:id="rId12"/>
    </p:embeddedFont>
    <p:embeddedFont>
      <p:font typeface="The Seasons Bold" charset="1" panose="00000000000000000000"/>
      <p:regular r:id="rId13"/>
    </p:embeddedFont>
    <p:embeddedFont>
      <p:font typeface="The Seasons Italics" charset="1" panose="00000000000000000000"/>
      <p:regular r:id="rId14"/>
    </p:embeddedFont>
    <p:embeddedFont>
      <p:font typeface="The Seasons Bold Italics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5648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62403"/>
          <a:stretch>
            <a:fillRect/>
          </a:stretch>
        </p:blipFill>
        <p:spPr>
          <a:xfrm flipH="false" flipV="false" rot="0">
            <a:off x="-1340799" y="6446226"/>
            <a:ext cx="20969599" cy="4773308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917756" y="-523443"/>
            <a:ext cx="6775226" cy="155214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853574" y="-776071"/>
            <a:ext cx="6775226" cy="1552143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8752">
            <a:off x="-671913" y="4330316"/>
            <a:ext cx="2639226" cy="336012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50220">
            <a:off x="-1221617" y="5728125"/>
            <a:ext cx="4367285" cy="4962823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72092">
            <a:off x="14862371" y="4359393"/>
            <a:ext cx="4307880" cy="4135565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241187" y="7445899"/>
            <a:ext cx="2202736" cy="315496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393562" y="7598299"/>
            <a:ext cx="2248079" cy="3937718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679167" y="2703616"/>
            <a:ext cx="12929666" cy="2225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7050"/>
              </a:lnSpc>
              <a:spcBef>
                <a:spcPct val="0"/>
              </a:spcBef>
            </a:pPr>
            <a:r>
              <a:rPr lang="en-US" sz="15500">
                <a:solidFill>
                  <a:srgbClr val="EEF2E8"/>
                </a:solidFill>
                <a:latin typeface="Pluma"/>
              </a:rPr>
              <a:t>JONÁŠ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87704" y="4862616"/>
            <a:ext cx="991259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EEF2E8"/>
                </a:solidFill>
                <a:latin typeface="The Seasons Bold"/>
              </a:rPr>
              <a:t>kapitola 1.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740" y="1383389"/>
            <a:ext cx="16590519" cy="7339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669"/>
              </a:lnSpc>
            </a:pPr>
            <a:r>
              <a:rPr lang="en-US" sz="3132">
                <a:solidFill>
                  <a:srgbClr val="EEF2E8"/>
                </a:solidFill>
                <a:latin typeface="The Seasons Bold"/>
              </a:rPr>
              <a:t>Raz zaznelo slovo Hospodina Jonášovi, Amittajovmu synovi: „Vstaň, choď do Ninive, do veľkého mesta, a volaj proti nemu, lebo jeho zloba vystúpila predo mňa.“ Jonáš vstal, aby ušiel spred tváre Hospodina do Taršíša. Zišiel do Jafy a našiel loď, ktorá práve odchádzala do Taršíša. Zaplatil cestovné a nastúpil na ňu, aby s nimi odišiel spred tváre Hospodina do Taršíša. </a:t>
            </a:r>
            <a:r>
              <a:rPr lang="en-US" sz="3132">
                <a:solidFill>
                  <a:srgbClr val="EEF2E8"/>
                </a:solidFill>
                <a:latin typeface="The Seasons Bold"/>
              </a:rPr>
              <a:t>Hospodin však zoslal smerom k moru veľký vietor, takže sa na mori strhla veľká búrka. Zdalo sa, že loď stroskotá. Námorníci sa zľakli a každý volal o pomoc k svojmu bohu. Potom pohádzali do mora náklad, ktorý bol na lodi, aby ju odľahčili. Jonáš však zišiel do vnútra lode, ľahol si a hlboko zaspal. Prišiel k nemu kapitán a povedal mu: „Ako to, že spíš?! Vstaň a volaj k svojmu Bohu! Azda si Boh na nás spomenie, aby sme nezahynuli.“ </a:t>
            </a:r>
          </a:p>
          <a:p>
            <a:pPr algn="l" marL="0" indent="0" lvl="0">
              <a:lnSpc>
                <a:spcPts val="566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640153" y="1985938"/>
            <a:ext cx="8005670" cy="6172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71271" indent="-485636" lvl="1">
              <a:lnSpc>
                <a:spcPts val="6748"/>
              </a:lnSpc>
              <a:buFont typeface="Arial"/>
              <a:buChar char="•"/>
            </a:pPr>
            <a:r>
              <a:rPr lang="en-US" sz="4498">
                <a:solidFill>
                  <a:srgbClr val="EEF2E8"/>
                </a:solidFill>
                <a:latin typeface="The Seasons Bold"/>
              </a:rPr>
              <a:t>Čo vieme o Jonášovi z 1. verša?</a:t>
            </a:r>
          </a:p>
          <a:p>
            <a:pPr marL="971271" indent="-485636" lvl="1">
              <a:lnSpc>
                <a:spcPts val="6748"/>
              </a:lnSpc>
              <a:buFont typeface="Arial"/>
              <a:buChar char="•"/>
            </a:pPr>
            <a:r>
              <a:rPr lang="en-US" sz="4498">
                <a:solidFill>
                  <a:srgbClr val="EEF2E8"/>
                </a:solidFill>
                <a:latin typeface="The Seasons Bold"/>
              </a:rPr>
              <a:t>Ako Jonáš reagoval na Božie volanie (1,3)?</a:t>
            </a:r>
          </a:p>
          <a:p>
            <a:pPr algn="l" marL="971271" indent="-485636" lvl="1">
              <a:lnSpc>
                <a:spcPts val="6748"/>
              </a:lnSpc>
              <a:buFont typeface="Arial"/>
              <a:buChar char="•"/>
            </a:pPr>
            <a:r>
              <a:rPr lang="en-US" sz="4498">
                <a:solidFill>
                  <a:srgbClr val="EEF2E8"/>
                </a:solidFill>
                <a:latin typeface="The Seasons Bold"/>
              </a:rPr>
              <a:t>Čo sa stalo s Jonášovými plánmi (1,4)? Ako reagovali námorníci (1,5)?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0" y="0"/>
            <a:ext cx="9144000" cy="10287000"/>
            <a:chOff x="0" y="0"/>
            <a:chExt cx="12192000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5555" t="0" r="5555" b="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848740" y="436541"/>
            <a:ext cx="16590519" cy="92329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88"/>
              </a:lnSpc>
            </a:pPr>
            <a:r>
              <a:rPr lang="en-US" sz="3032">
                <a:solidFill>
                  <a:srgbClr val="EEF2E8"/>
                </a:solidFill>
                <a:latin typeface="The Seasons Bold"/>
              </a:rPr>
              <a:t>Cestujúci sa dohovorili: „Poďte, losujme, aby sme sa dozvedeli, pre koho nás stihlo toto zlo.“ Hodili lósy a lós padol na Jonáša. Povedali mu: „Nože nám povedz, pre koho nás stihlo toto zlo? Aké je tvoje zamestnanie a odkiaľ prichádzaš? Z ktorej si krajiny a z ktorého si národa?“ Povedal im: „Som Hebrej a mám bázeň pred Hospodinom, Bohom nebies, ktorý utvoril more a súš.“ Vtedy mužov zachvátila veľká bázeň a povedali mu: „Čo si to spáchal?!“ Vedeli totiž, že je na úteku spred tváre Hospodina, lebo im to povedal. Spýtali sa ho: „Čo máme s tebou urobiť, aby sa more pod nami utíšilo?“ More sa totiž búrilo čoraz väčšmi. Odpovedal im: „Chyťte ma, hoďte do mora a more pod vami sa utíši, lebo viem, že pre mňa vás postihla táto veľká búrka.“ Potom muži veslovali, aby sa vrátili k pevnine, ale nemohli, lebo more sa proti nim búrilo čoraz väčšmi. Potom volali k Hospodinovi a hovorili: „Ach, Hospodin, nech nezahynieme kvôli životu tohto muža a neuvaľ na nás nevinne vyliatu krv. Veď ty si Hospodin a urobil si, ako sa ti páčilo.“ Nato chytili Jonáša, hodili ho do mora a more prestalo zúriť. Mužov zachvátila veľká bázeň pred Hospodinom. Obetovali Hospodinovi obetu a zaviazali sa sľubmi.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736572" y="683896"/>
            <a:ext cx="7623197" cy="8823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6119" indent="-313059" lvl="1">
              <a:lnSpc>
                <a:spcPts val="4350"/>
              </a:lnSpc>
              <a:buFont typeface="Arial"/>
              <a:buChar char="•"/>
            </a:pPr>
            <a:r>
              <a:rPr lang="en-US" sz="2900">
                <a:solidFill>
                  <a:srgbClr val="EEF2E8"/>
                </a:solidFill>
                <a:latin typeface="The Seasons"/>
              </a:rPr>
              <a:t>Čo sa posádka dozvedela z vyžrebovaného osudia (1,7 – 10)? Vymenujte aspoň tri veci, ktoré zistili o Jonášovi.</a:t>
            </a:r>
          </a:p>
          <a:p>
            <a:pPr marL="626119" indent="-313059" lvl="1">
              <a:lnSpc>
                <a:spcPts val="4350"/>
              </a:lnSpc>
              <a:buFont typeface="Arial"/>
              <a:buChar char="•"/>
            </a:pPr>
            <a:r>
              <a:rPr lang="en-US" sz="2900">
                <a:solidFill>
                  <a:srgbClr val="EEF2E8"/>
                </a:solidFill>
                <a:latin typeface="The Seasons"/>
              </a:rPr>
              <a:t>Prečo boli muži znepokojení, keď počuli Jonášovu odpoveď (1:10)?</a:t>
            </a:r>
          </a:p>
          <a:p>
            <a:pPr marL="626119" indent="-313059" lvl="1">
              <a:lnSpc>
                <a:spcPts val="4350"/>
              </a:lnSpc>
              <a:buFont typeface="Arial"/>
              <a:buChar char="•"/>
            </a:pPr>
            <a:r>
              <a:rPr lang="en-US" sz="2900">
                <a:solidFill>
                  <a:srgbClr val="EEF2E8"/>
                </a:solidFill>
                <a:latin typeface="The Seasons"/>
              </a:rPr>
              <a:t>Čo urobili muži po vypočutí Jonáša (1,11)? Čo im Jonáš poradil (1,12)?</a:t>
            </a:r>
          </a:p>
          <a:p>
            <a:pPr marL="626119" indent="-313059" lvl="1">
              <a:lnSpc>
                <a:spcPts val="4350"/>
              </a:lnSpc>
              <a:buFont typeface="Arial"/>
              <a:buChar char="•"/>
            </a:pPr>
            <a:r>
              <a:rPr lang="en-US" sz="2900">
                <a:solidFill>
                  <a:srgbClr val="EEF2E8"/>
                </a:solidFill>
                <a:latin typeface="The Seasons"/>
              </a:rPr>
              <a:t>Ako muži reagovali na Jonášov návrh (1,13)? Prečo si myslíte, že takto reagovali? Ako sa stalo, že sa búrka zhoršila?</a:t>
            </a:r>
          </a:p>
          <a:p>
            <a:pPr marL="626119" indent="-313059" lvl="1">
              <a:lnSpc>
                <a:spcPts val="4350"/>
              </a:lnSpc>
              <a:buFont typeface="Arial"/>
              <a:buChar char="•"/>
            </a:pPr>
            <a:r>
              <a:rPr lang="en-US" sz="2900">
                <a:solidFill>
                  <a:srgbClr val="EEF2E8"/>
                </a:solidFill>
                <a:latin typeface="The Seasons"/>
              </a:rPr>
              <a:t>Čo robili muži ďalej (1,14 – 15)? Ako sa to líši od verša 5?</a:t>
            </a:r>
          </a:p>
          <a:p>
            <a:pPr algn="l" marL="626119" indent="-313059" lvl="1">
              <a:lnSpc>
                <a:spcPts val="4350"/>
              </a:lnSpc>
              <a:buFont typeface="Arial"/>
              <a:buChar char="•"/>
            </a:pPr>
            <a:r>
              <a:rPr lang="en-US" sz="2900">
                <a:solidFill>
                  <a:srgbClr val="EEF2E8"/>
                </a:solidFill>
                <a:latin typeface="The Seasons"/>
              </a:rPr>
              <a:t>Čo sa stalo s búrkou po vhodení Jonáša do mora (1,15)? Ako potom reagovali muži (1,16)?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9144000" y="0"/>
            <a:ext cx="9144000" cy="10287000"/>
            <a:chOff x="0" y="0"/>
            <a:chExt cx="12192000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5555" t="0" r="5555" b="0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F3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7999"/>
            </a:blip>
            <a:srcRect l="0" t="21875" r="0" b="2187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1894102" y="7139936"/>
            <a:ext cx="14499796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151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894102" y="1268095"/>
            <a:ext cx="14499796" cy="7990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EEF2E8"/>
                </a:solidFill>
                <a:latin typeface="The Seasons"/>
              </a:rPr>
              <a:t>Čo predpovedala Jonášova skúsenosť troch dní a nocí v bruchu ryby? Ako to vieme? Pozri Matúš 12,39 – 40. V čom sa Jonášov život ako proroka v tejto knihe líši od Ježišovho života?</a:t>
            </a:r>
          </a:p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EEF2E8"/>
                </a:solidFill>
                <a:latin typeface="The Seasons"/>
              </a:rPr>
              <a:t>Myslíte si, že sa Boh snažil priviesť Jonáša k pokániu, alebo ho jednoducho potrestal za jeho neposlušnosť? Prečo si to myslíte?</a:t>
            </a:r>
          </a:p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EEF2E8"/>
                </a:solidFill>
                <a:latin typeface="The Seasons"/>
              </a:rPr>
              <a:t>Čo je podľa vás hlavnou myšlienkou 1. kapitoly? Poslúchli ste niekedy otvorene Pána Boha? Dokázali by ste povedať niektoré dôsledky?</a:t>
            </a:r>
          </a:p>
          <a:p>
            <a:pPr marL="820417" indent="-410209" lvl="1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EEF2E8"/>
                </a:solidFill>
                <a:latin typeface="The Seasons"/>
              </a:rPr>
              <a:t>Vymenujte niektoré dôvody, prečo Boží ľudia neposlúchajú Hospodina. Na aké formy neposlušnosti ste najviac náchylní? Prečo?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DAFSwoTsSM8</dc:identifier>
  <dcterms:modified xsi:type="dcterms:W3CDTF">2011-08-01T06:04:30Z</dcterms:modified>
  <cp:revision>1</cp:revision>
  <dc:title>Jonáš</dc:title>
</cp:coreProperties>
</file>