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6"/>
    <p:sldId id="257" r:id="rId17"/>
    <p:sldId id="258" r:id="rId18"/>
    <p:sldId id="259" r:id="rId19"/>
    <p:sldId id="260" r:id="rId20"/>
    <p:sldId id="261" r:id="rId21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Pluma" charset="1" panose="00000000000000000000"/>
      <p:regular r:id="rId10"/>
    </p:embeddedFont>
    <p:embeddedFont>
      <p:font typeface="Pluma Bold" charset="1" panose="00000000000000000000"/>
      <p:regular r:id="rId11"/>
    </p:embeddedFont>
    <p:embeddedFont>
      <p:font typeface="The Seasons" charset="1" panose="00000000000000000000"/>
      <p:regular r:id="rId12"/>
    </p:embeddedFont>
    <p:embeddedFont>
      <p:font typeface="The Seasons Bold" charset="1" panose="00000000000000000000"/>
      <p:regular r:id="rId13"/>
    </p:embeddedFont>
    <p:embeddedFont>
      <p:font typeface="The Seasons Italics" charset="1" panose="00000000000000000000"/>
      <p:regular r:id="rId14"/>
    </p:embeddedFont>
    <p:embeddedFont>
      <p:font typeface="The Seasons Bold Italics" charset="1" panose="0000000000000000000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slides/slide1.xml" Type="http://schemas.openxmlformats.org/officeDocument/2006/relationships/slide"/><Relationship Id="rId17" Target="slides/slide2.xml" Type="http://schemas.openxmlformats.org/officeDocument/2006/relationships/slide"/><Relationship Id="rId18" Target="slides/slide3.xml" Type="http://schemas.openxmlformats.org/officeDocument/2006/relationships/slide"/><Relationship Id="rId19" Target="slides/slide4.xml" Type="http://schemas.openxmlformats.org/officeDocument/2006/relationships/slide"/><Relationship Id="rId2" Target="presProps.xml" Type="http://schemas.openxmlformats.org/officeDocument/2006/relationships/presProps"/><Relationship Id="rId20" Target="slides/slide5.xml" Type="http://schemas.openxmlformats.org/officeDocument/2006/relationships/slide"/><Relationship Id="rId21" Target="slides/slide6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5648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62403"/>
          <a:stretch>
            <a:fillRect/>
          </a:stretch>
        </p:blipFill>
        <p:spPr>
          <a:xfrm flipH="false" flipV="false" rot="0">
            <a:off x="-1340799" y="6446226"/>
            <a:ext cx="20969599" cy="4773308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2917756" y="-523443"/>
            <a:ext cx="6775226" cy="1552143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853574" y="-776071"/>
            <a:ext cx="6775226" cy="1552143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138752">
            <a:off x="-671913" y="4330316"/>
            <a:ext cx="2639226" cy="3360126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750220">
            <a:off x="-1221617" y="5728125"/>
            <a:ext cx="4367285" cy="4962823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672092">
            <a:off x="14862371" y="4359393"/>
            <a:ext cx="4307880" cy="4135565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241187" y="7445899"/>
            <a:ext cx="2202736" cy="3154961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393562" y="7598299"/>
            <a:ext cx="2248079" cy="3937718"/>
          </a:xfrm>
          <a:prstGeom prst="rect">
            <a:avLst/>
          </a:prstGeom>
        </p:spPr>
      </p:pic>
      <p:sp>
        <p:nvSpPr>
          <p:cNvPr name="TextBox 10" id="10"/>
          <p:cNvSpPr txBox="true"/>
          <p:nvPr/>
        </p:nvSpPr>
        <p:spPr>
          <a:xfrm rot="0">
            <a:off x="2679167" y="2703616"/>
            <a:ext cx="12929666" cy="2225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7050"/>
              </a:lnSpc>
              <a:spcBef>
                <a:spcPct val="0"/>
              </a:spcBef>
            </a:pPr>
            <a:r>
              <a:rPr lang="en-US" sz="15500">
                <a:solidFill>
                  <a:srgbClr val="EEF2E8"/>
                </a:solidFill>
                <a:latin typeface="Pluma"/>
              </a:rPr>
              <a:t>JONÁŠ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4187704" y="4862616"/>
            <a:ext cx="9912591" cy="53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EEF2E8"/>
                </a:solidFill>
                <a:latin typeface="The Seasons Bold"/>
              </a:rPr>
              <a:t>kapitola 3. 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bg>
      <p:bgPr>
        <a:solidFill>
          <a:srgbClr val="0F3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48740" y="793728"/>
            <a:ext cx="16590519" cy="85185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488"/>
              </a:lnSpc>
            </a:pPr>
            <a:r>
              <a:rPr lang="en-US" sz="3032">
                <a:solidFill>
                  <a:srgbClr val="EEF2E8"/>
                </a:solidFill>
                <a:latin typeface="The Seasons Bold"/>
              </a:rPr>
              <a:t>Slovo Hospodinovo zaznelo Jonášovi druhý raz takto: Vstaň, choď do veľkého mesta Ninive a káž mu, čo ti poviem. Jonáš vstal a šiel do Ninive podľa rozkazu Hospodinovho. Ninive však bolo nesmierne veľkým mestom pred Bohom, na tri dni chôdze. Keď Jonáš vchádzal do mesta, v prvý deň cesty volal: Ešte štyridsať dní, a Ninive bude vyvrátené! Vtedy uverili Ninivčania Bohu, vyhlásili pôst od najväčšieho až po najmenšieho a obliekli sa do vrecoviny. Keď sa správa o tom dostala k ninivskému kráľovi, ten vstal zo svojho trónu, zložil zo seba plášť, odel sa vrecovinou a sadol si do popola. Potom dal rozhlásiť po Ninive ako rozhodnutie kráľa a jeho šľachticov: Nech ani ľudia ani zvieratá, rožný statok ani ovce neokúsia nič, nech sa nepasú, ani vodu nepijú. A nech sa ľudia i zvieratá odejú vrecovinou a mocne volajú k Bohu; nech sa každý odvráti od svojej zlej cesty a od násilia, čo má na rukách. Kto vie? Azda sa Boh znova zľutuje, odvráti sa od svojho blčiaceho hnevu a nezahynieme. Keď Boh videl ich skutky, že sa odvrátili od svojej zlej cesty, bolo Mu ľúto dopustiť nešťastie, ktorým im pohrozil, a nedopustil ho.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F3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662601" y="3697459"/>
            <a:ext cx="6241972" cy="44491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837"/>
              </a:lnSpc>
              <a:spcBef>
                <a:spcPct val="0"/>
              </a:spcBef>
            </a:pPr>
            <a:r>
              <a:rPr lang="en-US" sz="3224">
                <a:solidFill>
                  <a:srgbClr val="EEF2E8"/>
                </a:solidFill>
                <a:latin typeface="The Seasons Bold"/>
              </a:rPr>
              <a:t>Jonáš vstal a šiel do Ninive podľa Hospodinovho slova. Ninive bolo veľké mesto pred Bohom, na tri dni chôdze. Jonáš vošiel do mesta, prešiel deň chôdze a volal: „Ešte štyridsať dní a Ninive bude rozvrátené.“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662601" y="2016341"/>
            <a:ext cx="5532090" cy="1238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9600"/>
              </a:lnSpc>
              <a:spcBef>
                <a:spcPct val="0"/>
              </a:spcBef>
            </a:pPr>
            <a:r>
              <a:rPr lang="en-US" sz="8000">
                <a:solidFill>
                  <a:srgbClr val="EEF2E8"/>
                </a:solidFill>
                <a:latin typeface="Pluma"/>
              </a:rPr>
              <a:t>JONÁŠ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0" y="0"/>
            <a:ext cx="9144000" cy="10287000"/>
            <a:chOff x="0" y="0"/>
            <a:chExt cx="12192000" cy="13716000"/>
          </a:xfrm>
        </p:grpSpPr>
        <p:pic>
          <p:nvPicPr>
            <p:cNvPr name="Picture 5" id="5"/>
            <p:cNvPicPr>
              <a:picLocks noChangeAspect="true"/>
            </p:cNvPicPr>
            <p:nvPr/>
          </p:nvPicPr>
          <p:blipFill>
            <a:blip r:embed="rId2"/>
            <a:srcRect l="5555" t="0" r="5555" b="0"/>
            <a:stretch>
              <a:fillRect/>
            </a:stretch>
          </p:blipFill>
          <p:spPr>
            <a:xfrm>
              <a:off x="0" y="0"/>
              <a:ext cx="12192000" cy="13716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F3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2417679"/>
            <a:ext cx="7243126" cy="71866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937"/>
              </a:lnSpc>
              <a:spcBef>
                <a:spcPct val="0"/>
              </a:spcBef>
            </a:pPr>
            <a:r>
              <a:rPr lang="en-US" sz="2625">
                <a:solidFill>
                  <a:srgbClr val="EEF2E8"/>
                </a:solidFill>
                <a:latin typeface="The Seasons Bold"/>
              </a:rPr>
              <a:t>Ninivčania uverili Bohu, vyhlásili pôst a obliekli sa do vrecoviny od najväčšieho až po najmenšieho. Táto vec sa dotkla ninivského kráľa. Ten vstal z trónu, zložil plášť, obliekol si vrecovinu a sadol si do prachu. V Ninive dal vyhlásiť: „Na základe nariadenia kráľa a jeho hodnostárov nech ani ľudia, ani zvieratá, ani dobytok, ani ovce nič neokúsia, nech sa nepasú a nepijú vodu! Nech sa aj ľudia, aj zvieratá oblečú do vrecoviny a nech hlasno volajú k Bohu. Nech sa každý odvráti od svojej zlej cesty a od násilia, ktoré má na rukách. Ktovie? Boh môže zmeniť svoj zámer, aby sa zmiloval a môže sa odvrátiť od svojho pálčivého hnevu, aby sme nezahynuli.“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1009650"/>
            <a:ext cx="5532090" cy="1238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600"/>
              </a:lnSpc>
              <a:spcBef>
                <a:spcPct val="0"/>
              </a:spcBef>
            </a:pPr>
            <a:r>
              <a:rPr lang="en-US" sz="8000">
                <a:solidFill>
                  <a:srgbClr val="EEF2E8"/>
                </a:solidFill>
                <a:latin typeface="Pluma"/>
              </a:rPr>
              <a:t>NINIVE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9144000" y="0"/>
            <a:ext cx="9144000" cy="10287000"/>
            <a:chOff x="0" y="0"/>
            <a:chExt cx="12192000" cy="13716000"/>
          </a:xfrm>
        </p:grpSpPr>
        <p:pic>
          <p:nvPicPr>
            <p:cNvPr name="Picture 5" id="5"/>
            <p:cNvPicPr>
              <a:picLocks noChangeAspect="true"/>
            </p:cNvPicPr>
            <p:nvPr/>
          </p:nvPicPr>
          <p:blipFill>
            <a:blip r:embed="rId2"/>
            <a:srcRect l="5555" t="0" r="5555" b="0"/>
            <a:stretch>
              <a:fillRect/>
            </a:stretch>
          </p:blipFill>
          <p:spPr>
            <a:xfrm>
              <a:off x="0" y="0"/>
              <a:ext cx="12192000" cy="13716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F3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662601" y="3697459"/>
            <a:ext cx="6241972" cy="56969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837"/>
              </a:lnSpc>
            </a:pPr>
            <a:r>
              <a:rPr lang="en-US" sz="3224">
                <a:solidFill>
                  <a:srgbClr val="EEF2E8"/>
                </a:solidFill>
                <a:latin typeface="The Seasons Bold"/>
              </a:rPr>
              <a:t>„Vstaň, choď do Ninive, do veľkého mesta, a zvestuj mu posolstvo, ktoré ti poviem.“</a:t>
            </a:r>
          </a:p>
          <a:p>
            <a:pPr>
              <a:lnSpc>
                <a:spcPts val="4837"/>
              </a:lnSpc>
            </a:pPr>
          </a:p>
          <a:p>
            <a:pPr algn="l" marL="0" indent="0" lvl="0">
              <a:lnSpc>
                <a:spcPts val="4837"/>
              </a:lnSpc>
              <a:spcBef>
                <a:spcPct val="0"/>
              </a:spcBef>
            </a:pPr>
            <a:r>
              <a:rPr lang="en-US" sz="3224">
                <a:solidFill>
                  <a:srgbClr val="EEF2E8"/>
                </a:solidFill>
                <a:latin typeface="The Seasons Bold"/>
              </a:rPr>
              <a:t>Boh videl ich konanie, že sa odvrátili od svojich zlých ciest. Potom Boh oľutoval zlo, o ktorom povedal, že ho vykoná nad nimi, a neurobil to.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662601" y="2016341"/>
            <a:ext cx="5532090" cy="1238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9600"/>
              </a:lnSpc>
              <a:spcBef>
                <a:spcPct val="0"/>
              </a:spcBef>
            </a:pPr>
            <a:r>
              <a:rPr lang="en-US" sz="8000">
                <a:solidFill>
                  <a:srgbClr val="EEF2E8"/>
                </a:solidFill>
                <a:latin typeface="Pluma"/>
              </a:rPr>
              <a:t>PÁN BOH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0" y="0"/>
            <a:ext cx="9144000" cy="10287000"/>
            <a:chOff x="0" y="0"/>
            <a:chExt cx="12192000" cy="13716000"/>
          </a:xfrm>
        </p:grpSpPr>
        <p:pic>
          <p:nvPicPr>
            <p:cNvPr name="Picture 5" id="5"/>
            <p:cNvPicPr>
              <a:picLocks noChangeAspect="true"/>
            </p:cNvPicPr>
            <p:nvPr/>
          </p:nvPicPr>
          <p:blipFill>
            <a:blip r:embed="rId2"/>
            <a:srcRect l="5555" t="0" r="5555" b="0"/>
            <a:stretch>
              <a:fillRect/>
            </a:stretch>
          </p:blipFill>
          <p:spPr>
            <a:xfrm>
              <a:off x="0" y="0"/>
              <a:ext cx="12192000" cy="13716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F3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>
              <a:alphaModFix amt="7999"/>
            </a:blip>
            <a:srcRect l="0" t="21875" r="0" b="21875"/>
            <a:stretch>
              <a:fillRect/>
            </a:stretch>
          </p:blipFill>
          <p:spPr>
            <a:xfrm>
              <a:off x="0" y="0"/>
              <a:ext cx="24384000" cy="13716000"/>
            </a:xfrm>
            <a:prstGeom prst="rect">
              <a:avLst/>
            </a:prstGeom>
          </p:spPr>
        </p:pic>
      </p:grpSp>
      <p:sp>
        <p:nvSpPr>
          <p:cNvPr name="TextBox 4" id="4"/>
          <p:cNvSpPr txBox="true"/>
          <p:nvPr/>
        </p:nvSpPr>
        <p:spPr>
          <a:xfrm rot="0">
            <a:off x="1894102" y="7139936"/>
            <a:ext cx="14499796" cy="1476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1519"/>
              </a:lnSpc>
              <a:spcBef>
                <a:spcPct val="0"/>
              </a:spcBef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1894102" y="2315524"/>
            <a:ext cx="14499796" cy="5572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971550" indent="-485775" lvl="1">
              <a:lnSpc>
                <a:spcPts val="6299"/>
              </a:lnSpc>
              <a:buFont typeface="Arial"/>
              <a:buChar char="•"/>
            </a:pPr>
            <a:r>
              <a:rPr lang="en-US" sz="4500">
                <a:solidFill>
                  <a:srgbClr val="EEF2E8"/>
                </a:solidFill>
                <a:latin typeface="The Seasons"/>
              </a:rPr>
              <a:t>Pripomínajme si a ďakujme Bohu za to, čo pre nás urobil skrze Ježiša Krista. </a:t>
            </a:r>
          </a:p>
          <a:p>
            <a:pPr marL="971550" indent="-485775" lvl="1">
              <a:lnSpc>
                <a:spcPts val="6299"/>
              </a:lnSpc>
              <a:buFont typeface="Arial"/>
              <a:buChar char="•"/>
            </a:pPr>
            <a:r>
              <a:rPr lang="en-US" sz="4500">
                <a:solidFill>
                  <a:srgbClr val="EEF2E8"/>
                </a:solidFill>
                <a:latin typeface="The Seasons"/>
              </a:rPr>
              <a:t>Dovoľme Duchu Svätému, nech mení naše vnútro pokáním a vzdajme sa vecí, ktoré nám v tom bránia.</a:t>
            </a:r>
          </a:p>
          <a:p>
            <a:pPr marL="971550" indent="-485775" lvl="1">
              <a:lnSpc>
                <a:spcPts val="6299"/>
              </a:lnSpc>
              <a:buFont typeface="Arial"/>
              <a:buChar char="•"/>
            </a:pPr>
            <a:r>
              <a:rPr lang="en-US" sz="4500">
                <a:solidFill>
                  <a:srgbClr val="EEF2E8"/>
                </a:solidFill>
                <a:latin typeface="The Seasons"/>
              </a:rPr>
              <a:t>Neodsudzujme ľudí, ktorí sú v našich očiach vzdialení Bohu, naopak, buďme ochotní kráčať s nimi na ceste viery.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DAFSwoTsSM8</dc:identifier>
  <dcterms:modified xsi:type="dcterms:W3CDTF">2011-08-01T06:04:30Z</dcterms:modified>
  <cp:revision>1</cp:revision>
  <dc:title>Jonáš</dc:title>
</cp:coreProperties>
</file>